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handoutMasterIdLst>
    <p:handoutMasterId r:id="rId41"/>
  </p:handoutMasterIdLst>
  <p:sldIdLst>
    <p:sldId id="256" r:id="rId2"/>
    <p:sldId id="274" r:id="rId3"/>
    <p:sldId id="275" r:id="rId4"/>
    <p:sldId id="276" r:id="rId5"/>
    <p:sldId id="257" r:id="rId6"/>
    <p:sldId id="300" r:id="rId7"/>
    <p:sldId id="283" r:id="rId8"/>
    <p:sldId id="284" r:id="rId9"/>
    <p:sldId id="285" r:id="rId10"/>
    <p:sldId id="301" r:id="rId11"/>
    <p:sldId id="286" r:id="rId12"/>
    <p:sldId id="288" r:id="rId13"/>
    <p:sldId id="287" r:id="rId14"/>
    <p:sldId id="258" r:id="rId15"/>
    <p:sldId id="259" r:id="rId16"/>
    <p:sldId id="260" r:id="rId17"/>
    <p:sldId id="261" r:id="rId18"/>
    <p:sldId id="262" r:id="rId19"/>
    <p:sldId id="263" r:id="rId20"/>
    <p:sldId id="267" r:id="rId21"/>
    <p:sldId id="271" r:id="rId22"/>
    <p:sldId id="268" r:id="rId23"/>
    <p:sldId id="265" r:id="rId24"/>
    <p:sldId id="264" r:id="rId25"/>
    <p:sldId id="266" r:id="rId26"/>
    <p:sldId id="299" r:id="rId27"/>
    <p:sldId id="273" r:id="rId28"/>
    <p:sldId id="277" r:id="rId29"/>
    <p:sldId id="278" r:id="rId30"/>
    <p:sldId id="279" r:id="rId31"/>
    <p:sldId id="281" r:id="rId32"/>
    <p:sldId id="290" r:id="rId33"/>
    <p:sldId id="291" r:id="rId34"/>
    <p:sldId id="292" r:id="rId35"/>
    <p:sldId id="293" r:id="rId36"/>
    <p:sldId id="294" r:id="rId37"/>
    <p:sldId id="296" r:id="rId38"/>
    <p:sldId id="297" r:id="rId39"/>
    <p:sldId id="272" r:id="rId40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9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2A8E1029-1D8E-40AF-B623-78DD66A942D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39EC211-293C-4331-BFAB-0C7FA7A094C7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6808B-1314-44E9-9246-D1CE6A6B03BE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E5E3F-58D0-4E7E-80F8-776972B8EDE0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438F5-FD8B-4AC4-ACA6-2D8A707A9F2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4038600" cy="20748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4056063"/>
            <a:ext cx="4038600" cy="207486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38257-28C6-4A11-964E-8DC40ADAE18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1B3D3-D901-4504-97BA-92DFE3F517A0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16FE3091-79A9-4FB3-8D5B-730C7AF1E162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D58B3-92D2-4829-9308-BC6E139EB75C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6414-770B-4AAA-847F-4B26DA40070E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C9755-487A-44EF-A748-56E73A93A5C0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70FCC-9F36-468E-AC6F-01C4CFA85EB4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032903-E4E2-4020-84C0-542E37739238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AF772264-414E-4AFE-8EEB-F369D5B5B1C4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8E9BE07C-E7A0-4DEF-84C2-7762F4EC772B}" type="slidenum">
              <a:rPr lang="en-US" smtClean="0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oglio_di_lavoro_di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657600"/>
            <a:ext cx="7696200" cy="21653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Francesco </a:t>
            </a:r>
            <a:r>
              <a:rPr lang="en-US" sz="2400" dirty="0" err="1" smtClean="0"/>
              <a:t>Passarelli</a:t>
            </a:r>
            <a:r>
              <a:rPr lang="en-US" sz="2400" dirty="0" smtClean="0"/>
              <a:t>,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Harvard, </a:t>
            </a:r>
            <a:r>
              <a:rPr lang="en-US" sz="2400" dirty="0" err="1" smtClean="0"/>
              <a:t>Bocconi</a:t>
            </a:r>
            <a:r>
              <a:rPr lang="en-US" sz="2400" dirty="0" smtClean="0"/>
              <a:t>, and </a:t>
            </a:r>
            <a:r>
              <a:rPr lang="en-US" sz="2400" dirty="0" err="1" smtClean="0"/>
              <a:t>Teramo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University of Macau - , March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 2012 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 algn="ctr" eaLnBrk="1" hangingPunct="1">
              <a:lnSpc>
                <a:spcPct val="90000"/>
              </a:lnSpc>
            </a:pPr>
            <a:r>
              <a:rPr lang="en-US" sz="2400" dirty="0" smtClean="0"/>
              <a:t>Based on a paper with J. M. Barr, Rutgers University</a:t>
            </a:r>
          </a:p>
          <a:p>
            <a:pPr algn="ctr" eaLnBrk="1" hangingPunct="1">
              <a:lnSpc>
                <a:spcPct val="90000"/>
              </a:lnSpc>
            </a:pPr>
            <a:endParaRPr lang="en-US" sz="2400" dirty="0" smtClean="0"/>
          </a:p>
          <a:p>
            <a:pPr algn="ctr"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614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62000" y="1143000"/>
            <a:ext cx="7696200" cy="2057400"/>
          </a:xfrm>
        </p:spPr>
        <p:txBody>
          <a:bodyPr/>
          <a:lstStyle/>
          <a:p>
            <a:pPr eaLnBrk="1" hangingPunct="1"/>
            <a:r>
              <a:rPr lang="en-US" sz="4800" smtClean="0"/>
              <a:t>Who has the Power in the EU?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Nice: the probability of making a decisio</a:t>
            </a:r>
            <a:r>
              <a:rPr lang="en-US" dirty="0" smtClean="0"/>
              <a:t>n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2514600" y="3810000"/>
            <a:ext cx="190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Spain, Poland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H="1" flipV="1">
            <a:off x="2667000" y="3429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pic>
        <p:nvPicPr>
          <p:cNvPr id="5632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321986"/>
            <a:ext cx="7239000" cy="4938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Lisbon’s Plan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828800"/>
            <a:ext cx="7772400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Nice agreement viewed as too ‘decentralized’</a:t>
            </a:r>
          </a:p>
          <a:p>
            <a:pPr eaLnBrk="1" hangingPunct="1"/>
            <a:r>
              <a:rPr lang="en-US" sz="2800" dirty="0" smtClean="0"/>
              <a:t>Small countries have more power to block bills they don’t like</a:t>
            </a:r>
          </a:p>
          <a:p>
            <a:pPr eaLnBrk="1" hangingPunct="1"/>
            <a:r>
              <a:rPr lang="en-US" sz="2800" dirty="0" smtClean="0"/>
              <a:t>Lisbon’s plan </a:t>
            </a:r>
            <a:r>
              <a:rPr lang="en-US" sz="2800" dirty="0" smtClean="0"/>
              <a:t>attempts to:</a:t>
            </a:r>
            <a:endParaRPr lang="en-US" sz="2800" dirty="0" smtClean="0"/>
          </a:p>
          <a:p>
            <a:pPr lvl="1" eaLnBrk="1" hangingPunct="1"/>
            <a:r>
              <a:rPr lang="en-US" sz="2800" dirty="0" smtClean="0"/>
              <a:t>Centralize power in hands of big 4</a:t>
            </a:r>
          </a:p>
          <a:p>
            <a:pPr lvl="1" eaLnBrk="1" hangingPunct="1"/>
            <a:r>
              <a:rPr lang="en-US" sz="2800" dirty="0" smtClean="0"/>
              <a:t>Preserve democratic foundations</a:t>
            </a:r>
          </a:p>
          <a:p>
            <a:pPr lvl="1" eaLnBrk="1" hangingPunct="1"/>
            <a:r>
              <a:rPr lang="en-US" sz="2800" dirty="0" smtClean="0"/>
              <a:t>Simplify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‘Lisbon</a:t>
            </a:r>
            <a:r>
              <a:rPr lang="en-US" dirty="0" smtClean="0"/>
              <a:t>’: </a:t>
            </a:r>
            <a:r>
              <a:rPr lang="en-US" dirty="0" smtClean="0"/>
              <a:t>Qualified Majority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2133600"/>
            <a:ext cx="7772400" cy="3886200"/>
          </a:xfrm>
        </p:spPr>
        <p:txBody>
          <a:bodyPr/>
          <a:lstStyle/>
          <a:p>
            <a:pPr algn="ctr"/>
            <a:r>
              <a:rPr lang="en-US" sz="2800" dirty="0" smtClean="0"/>
              <a:t>At least 15 out of 27 countries vote yes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2800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3200" dirty="0" smtClean="0"/>
              <a:t>And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3200" dirty="0" smtClean="0"/>
          </a:p>
          <a:p>
            <a:pPr algn="ctr"/>
            <a:r>
              <a:rPr lang="en-US" sz="2800" dirty="0" smtClean="0"/>
              <a:t>65% of population (314 millions votes) votes yes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484188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b="1" dirty="0" smtClean="0"/>
              <a:t>EU 27 – Lisbon</a:t>
            </a:r>
          </a:p>
        </p:txBody>
      </p:sp>
      <p:graphicFrame>
        <p:nvGraphicFramePr>
          <p:cNvPr id="27651" name="Group 3"/>
          <p:cNvGraphicFramePr>
            <a:graphicFrameLocks noGrp="1"/>
          </p:cNvGraphicFramePr>
          <p:nvPr>
            <p:ph sz="quarter" idx="1"/>
          </p:nvPr>
        </p:nvGraphicFramePr>
        <p:xfrm>
          <a:off x="381000" y="1371600"/>
          <a:ext cx="3124200" cy="5151120"/>
        </p:xfrm>
        <a:graphic>
          <a:graphicData uri="http://schemas.openxmlformats.org/drawingml/2006/table">
            <a:tbl>
              <a:tblPr/>
              <a:tblGrid>
                <a:gridCol w="1654175"/>
                <a:gridCol w="1470025"/>
              </a:tblGrid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Votes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Germany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82,193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59,832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59,521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Italy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57,844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Spain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39,490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Poland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38,649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Romania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22,443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Netherlands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15,983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Greece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10,565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Czech Rep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10,272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Belgium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10,262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Hungary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10,024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Portugal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10,023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686" name="Group 38"/>
          <p:cNvGraphicFramePr>
            <a:graphicFrameLocks noGrp="1"/>
          </p:cNvGraphicFramePr>
          <p:nvPr>
            <p:ph sz="quarter" idx="2"/>
          </p:nvPr>
        </p:nvGraphicFramePr>
        <p:xfrm>
          <a:off x="4114800" y="685800"/>
          <a:ext cx="4495800" cy="5614358"/>
        </p:xfrm>
        <a:graphic>
          <a:graphicData uri="http://schemas.openxmlformats.org/drawingml/2006/table">
            <a:tbl>
              <a:tblPr/>
              <a:tblGrid>
                <a:gridCol w="2360613"/>
                <a:gridCol w="2135187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Votes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Sweden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8,883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Bulgaria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8,170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Austria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8,121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Slovakia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5,401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Denmark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5,349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Finland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5,181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Ireland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3,820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Lithuania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3,696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Latvia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2,417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Slovenia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1,989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Estonia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1,436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Cyprus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671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Luxembourg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441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Malta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390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808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Background research questions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2362200"/>
            <a:ext cx="7772400" cy="3657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Is </a:t>
            </a:r>
            <a:r>
              <a:rPr lang="en-US" sz="2800" dirty="0" smtClean="0"/>
              <a:t>Lisbon’s deci</a:t>
            </a:r>
            <a:r>
              <a:rPr lang="en-US" sz="2800" dirty="0" smtClean="0"/>
              <a:t>sion-making </a:t>
            </a:r>
            <a:r>
              <a:rPr lang="en-US" sz="2800" dirty="0" smtClean="0"/>
              <a:t>system fair?	</a:t>
            </a:r>
          </a:p>
          <a:p>
            <a:pPr eaLnBrk="1" hangingPunct="1"/>
            <a:r>
              <a:rPr lang="en-US" sz="2800" dirty="0" smtClean="0"/>
              <a:t>Does it have any democratic foundations?</a:t>
            </a:r>
          </a:p>
          <a:p>
            <a:pPr eaLnBrk="1" hangingPunct="1"/>
            <a:r>
              <a:rPr lang="en-US" sz="2800" dirty="0" smtClean="0"/>
              <a:t>Is there any democratic deficit in the EU?</a:t>
            </a:r>
          </a:p>
          <a:p>
            <a:pPr eaLnBrk="1" hangingPunct="1"/>
            <a:r>
              <a:rPr lang="en-US" sz="2800" dirty="0" smtClean="0"/>
              <a:t>Is this a relevant issue?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How to address these questions?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2057400"/>
            <a:ext cx="7772400" cy="3962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We focus on the Council of Ministers</a:t>
            </a:r>
          </a:p>
          <a:p>
            <a:pPr eaLnBrk="1" hangingPunct="1"/>
            <a:r>
              <a:rPr lang="en-US" sz="2800" dirty="0" smtClean="0"/>
              <a:t>We model legislative bargaining in the Council </a:t>
            </a:r>
          </a:p>
          <a:p>
            <a:pPr eaLnBrk="1" hangingPunct="1"/>
            <a:r>
              <a:rPr lang="en-US" sz="2800" dirty="0" smtClean="0"/>
              <a:t>We call ''value'' (or power) the worth of playing that legislative bargaining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Power?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2209800"/>
            <a:ext cx="7772400" cy="3810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Prestige	</a:t>
            </a:r>
          </a:p>
          <a:p>
            <a:pPr eaLnBrk="1" hangingPunct="1"/>
            <a:r>
              <a:rPr lang="en-US" sz="2800" dirty="0" smtClean="0"/>
              <a:t>Ability of tipping the final decision in the most preferred direction</a:t>
            </a:r>
          </a:p>
          <a:p>
            <a:pPr eaLnBrk="1" hangingPunct="1"/>
            <a:r>
              <a:rPr lang="en-US" sz="2800" dirty="0" smtClean="0"/>
              <a:t>The value of the vote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Political power results from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2133600"/>
            <a:ext cx="7772400" cy="3886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The decisional rules set in the Constitution: 	</a:t>
            </a:r>
          </a:p>
          <a:p>
            <a:pPr lvl="1" eaLnBrk="1" hangingPunct="1"/>
            <a:r>
              <a:rPr lang="en-US" sz="2800" dirty="0" smtClean="0"/>
              <a:t>(Super)-majority threshold</a:t>
            </a:r>
          </a:p>
          <a:p>
            <a:pPr lvl="1" eaLnBrk="1" hangingPunct="1"/>
            <a:r>
              <a:rPr lang="en-US" sz="2800" dirty="0" smtClean="0"/>
              <a:t>Voting weights</a:t>
            </a:r>
          </a:p>
          <a:p>
            <a:pPr lvl="1" algn="ctr" eaLnBrk="1" hangingPunct="1">
              <a:buNone/>
            </a:pPr>
            <a:r>
              <a:rPr lang="en-US" sz="2800" dirty="0" smtClean="0"/>
              <a:t>And </a:t>
            </a:r>
          </a:p>
          <a:p>
            <a:pPr eaLnBrk="1" hangingPunct="1"/>
            <a:r>
              <a:rPr lang="en-US" sz="2800" dirty="0" smtClean="0"/>
              <a:t>Voters' </a:t>
            </a:r>
            <a:r>
              <a:rPr lang="en-US" sz="2800" dirty="0" smtClean="0"/>
              <a:t>preferences (i.e., their “ideological profiles”)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measure power?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981200"/>
            <a:ext cx="7772400" cy="4038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In a completely agnostic perspective</a:t>
            </a:r>
          </a:p>
          <a:p>
            <a:pPr lvl="1" eaLnBrk="1" hangingPunct="1"/>
            <a:r>
              <a:rPr lang="en-US" sz="2800" dirty="0" smtClean="0"/>
              <a:t>Shapley-</a:t>
            </a:r>
            <a:r>
              <a:rPr lang="en-US" sz="2800" dirty="0" err="1" smtClean="0"/>
              <a:t>Shubik</a:t>
            </a:r>
            <a:r>
              <a:rPr lang="en-US" sz="2800" dirty="0" smtClean="0"/>
              <a:t> (1954): a voter's power is her </a:t>
            </a:r>
            <a:r>
              <a:rPr lang="en-US" sz="2800" dirty="0" smtClean="0"/>
              <a:t>chance to </a:t>
            </a:r>
            <a:r>
              <a:rPr lang="en-US" sz="2800" dirty="0" smtClean="0"/>
              <a:t>play a pivotal role</a:t>
            </a:r>
          </a:p>
          <a:p>
            <a:pPr lvl="1" eaLnBrk="1" hangingPunct="1"/>
            <a:r>
              <a:rPr lang="en-US" sz="2800" dirty="0" smtClean="0"/>
              <a:t>Voters are symmetric: preferences or ideologies are not considered</a:t>
            </a: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What happens if we consider ideological profiles?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676400"/>
            <a:ext cx="77724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legislators have to coordinate in order to make a common decision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idea that the median-voter is the most powerful one </a:t>
            </a:r>
            <a:r>
              <a:rPr lang="en-US" sz="2800" dirty="0" smtClean="0"/>
              <a:t>emerges	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this results from the idea that only some orderings are possible	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It </a:t>
            </a:r>
            <a:r>
              <a:rPr lang="en-US" sz="2800" dirty="0" smtClean="0"/>
              <a:t>suggests that we must concentrate on how voters enter coalitions (i.e. in which order)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basically: orderings in which ideologically similar players are close should be more likely (and vice versa)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EU Members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4038600" cy="4759325"/>
          </a:xfrm>
          <a:noFill/>
          <a:ln>
            <a:solidFill>
              <a:srgbClr val="000000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Austria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Belgium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Denmark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France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Finland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Germany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Greece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Ireland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Italy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Luxembourg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Netherlands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Portugal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Spain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Sweden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United Kingdom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648200" y="1676400"/>
            <a:ext cx="4038600" cy="4454525"/>
          </a:xfrm>
          <a:noFill/>
          <a:ln>
            <a:solidFill>
              <a:srgbClr val="000000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Bulgaria 	(2007)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Cyprus 	(2004)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Czech Rep. 	(2004)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Estonia 	(2004)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Hungary 	(2004)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Latvia 		(2004)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Lithuania 	(2004)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Malta 		(2004)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Poland 	(2004)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Romania 	(2007)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Slovakia 	(2004)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Slovenia 	(2004)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Croatia	(2013)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Turkey		(</a:t>
            </a:r>
            <a:r>
              <a:rPr lang="en-US" sz="2000" dirty="0" err="1" smtClean="0"/>
              <a:t>na</a:t>
            </a:r>
            <a:r>
              <a:rPr lang="en-US" sz="2000" dirty="0" smtClean="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57200" y="990600"/>
            <a:ext cx="4038600" cy="376238"/>
          </a:xfrm>
          <a:prstGeom prst="rect">
            <a:avLst/>
          </a:prstGeom>
          <a:noFill/>
          <a:ln w="9525">
            <a:solidFill>
              <a:srgbClr val="080808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Old Members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648200" y="990600"/>
            <a:ext cx="4038600" cy="376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Newly Acceding Countries </a:t>
            </a:r>
            <a:endParaRPr lang="en-US" sz="14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8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2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2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20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20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20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2000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2000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2000"/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2000"/>
                                        <p:tgtEl>
                                          <p:spTgt spid="18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84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8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184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18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184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1843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nimBg="1"/>
      <p:bldP spid="18435" grpId="1" build="p" animBg="1"/>
      <p:bldP spid="18436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example: simple majority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905000"/>
            <a:ext cx="82296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Five voters, no weights, 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1981200" y="28194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600200" y="3124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left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019800" y="2971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right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362200" y="274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536" name="Line 11"/>
          <p:cNvSpPr>
            <a:spLocks noChangeShapeType="1"/>
          </p:cNvSpPr>
          <p:nvPr/>
        </p:nvSpPr>
        <p:spPr bwMode="auto">
          <a:xfrm>
            <a:off x="3200400" y="274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537" name="Line 12"/>
          <p:cNvSpPr>
            <a:spLocks noChangeShapeType="1"/>
          </p:cNvSpPr>
          <p:nvPr/>
        </p:nvSpPr>
        <p:spPr bwMode="auto">
          <a:xfrm>
            <a:off x="4876800" y="274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538" name="Line 13"/>
          <p:cNvSpPr>
            <a:spLocks noChangeShapeType="1"/>
          </p:cNvSpPr>
          <p:nvPr/>
        </p:nvSpPr>
        <p:spPr bwMode="auto">
          <a:xfrm>
            <a:off x="4114800" y="274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539" name="Line 14"/>
          <p:cNvSpPr>
            <a:spLocks noChangeShapeType="1"/>
          </p:cNvSpPr>
          <p:nvPr/>
        </p:nvSpPr>
        <p:spPr bwMode="auto">
          <a:xfrm>
            <a:off x="5715000" y="2743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540" name="Text Box 15"/>
          <p:cNvSpPr txBox="1">
            <a:spLocks noChangeArrowheads="1"/>
          </p:cNvSpPr>
          <p:nvPr/>
        </p:nvSpPr>
        <p:spPr bwMode="auto">
          <a:xfrm>
            <a:off x="2133600" y="2895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22541" name="Text Box 16"/>
          <p:cNvSpPr txBox="1">
            <a:spLocks noChangeArrowheads="1"/>
          </p:cNvSpPr>
          <p:nvPr/>
        </p:nvSpPr>
        <p:spPr bwMode="auto">
          <a:xfrm>
            <a:off x="3048000" y="2895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22542" name="Text Box 17"/>
          <p:cNvSpPr txBox="1">
            <a:spLocks noChangeArrowheads="1"/>
          </p:cNvSpPr>
          <p:nvPr/>
        </p:nvSpPr>
        <p:spPr bwMode="auto">
          <a:xfrm>
            <a:off x="3886200" y="2895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C</a:t>
            </a:r>
          </a:p>
        </p:txBody>
      </p:sp>
      <p:sp>
        <p:nvSpPr>
          <p:cNvPr id="22543" name="Text Box 18"/>
          <p:cNvSpPr txBox="1">
            <a:spLocks noChangeArrowheads="1"/>
          </p:cNvSpPr>
          <p:nvPr/>
        </p:nvSpPr>
        <p:spPr bwMode="auto">
          <a:xfrm>
            <a:off x="4648200" y="2895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D</a:t>
            </a:r>
          </a:p>
        </p:txBody>
      </p:sp>
      <p:sp>
        <p:nvSpPr>
          <p:cNvPr id="22544" name="Text Box 19"/>
          <p:cNvSpPr txBox="1">
            <a:spLocks noChangeArrowheads="1"/>
          </p:cNvSpPr>
          <p:nvPr/>
        </p:nvSpPr>
        <p:spPr bwMode="auto">
          <a:xfrm>
            <a:off x="5486400" y="2895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E</a:t>
            </a:r>
          </a:p>
        </p:txBody>
      </p:sp>
      <p:sp>
        <p:nvSpPr>
          <p:cNvPr id="22545" name="Rectangle 20"/>
          <p:cNvSpPr>
            <a:spLocks noChangeArrowheads="1"/>
          </p:cNvSpPr>
          <p:nvPr/>
        </p:nvSpPr>
        <p:spPr bwMode="auto">
          <a:xfrm>
            <a:off x="457200" y="3657600"/>
            <a:ext cx="8229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08050" lvl="1" indent="-436563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800" dirty="0"/>
              <a:t>C is the most powerful one only if:</a:t>
            </a:r>
          </a:p>
          <a:p>
            <a:pPr marL="1377950" lvl="2" indent="-468313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o"/>
            </a:pPr>
            <a:r>
              <a:rPr lang="en-US" sz="2400" dirty="0"/>
              <a:t>The proposal comes either from A </a:t>
            </a:r>
          </a:p>
          <a:p>
            <a:pPr marL="1827213" lvl="3" indent="-4381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The ordering is A,B,C,D,E</a:t>
            </a:r>
          </a:p>
          <a:p>
            <a:pPr marL="1377950" lvl="2" indent="-468313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o"/>
            </a:pPr>
            <a:r>
              <a:rPr lang="en-US" sz="2400" dirty="0"/>
              <a:t>or from E</a:t>
            </a:r>
          </a:p>
          <a:p>
            <a:pPr marL="1827213" lvl="3" indent="-43815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</a:pPr>
            <a:r>
              <a:rPr lang="en-US" sz="2000" dirty="0"/>
              <a:t>The ordering is E,D,C,B,A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happens if….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28800"/>
            <a:ext cx="8229600" cy="26082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…. the proposal comes from C, or from D?</a:t>
            </a:r>
          </a:p>
          <a:p>
            <a:pPr eaLnBrk="1" hangingPunct="1"/>
            <a:r>
              <a:rPr lang="en-US" sz="2800" dirty="0" smtClean="0"/>
              <a:t>…. voting is weighted?</a:t>
            </a:r>
          </a:p>
          <a:p>
            <a:pPr eaLnBrk="1" hangingPunct="1"/>
            <a:r>
              <a:rPr lang="en-US" sz="2800" dirty="0" smtClean="0"/>
              <a:t>…. there is a super-majority threshold?</a:t>
            </a:r>
          </a:p>
          <a:p>
            <a:pPr eaLnBrk="1" hangingPunct="1"/>
            <a:r>
              <a:rPr lang="en-US" sz="2800" dirty="0" smtClean="0"/>
              <a:t>…. there is an agenda setter?</a:t>
            </a:r>
          </a:p>
          <a:p>
            <a:pPr eaLnBrk="1" hangingPunct="1"/>
            <a:r>
              <a:rPr lang="en-US" sz="2800" dirty="0" smtClean="0"/>
              <a:t>…. the political space is multidimensional?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2286000" y="50292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905000" y="5334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left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248400" y="5410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right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667000" y="4953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3505200" y="4953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5181600" y="4953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4419600" y="4953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6019800" y="4953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2438400" y="5105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3352800" y="5105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4191000" y="5105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C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4953000" y="5105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D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5791200" y="5105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Two dimensional space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Two issues, x: government spending; y: defense policy</a:t>
            </a:r>
          </a:p>
        </p:txBody>
      </p:sp>
      <p:sp>
        <p:nvSpPr>
          <p:cNvPr id="28676" name="Text Box 10"/>
          <p:cNvSpPr txBox="1">
            <a:spLocks noChangeArrowheads="1"/>
          </p:cNvSpPr>
          <p:nvPr/>
        </p:nvSpPr>
        <p:spPr bwMode="auto">
          <a:xfrm>
            <a:off x="6705600" y="44196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high</a:t>
            </a:r>
          </a:p>
        </p:txBody>
      </p:sp>
      <p:sp>
        <p:nvSpPr>
          <p:cNvPr id="28677" name="Line 4"/>
          <p:cNvSpPr>
            <a:spLocks noChangeShapeType="1"/>
          </p:cNvSpPr>
          <p:nvPr/>
        </p:nvSpPr>
        <p:spPr bwMode="auto">
          <a:xfrm>
            <a:off x="4114800" y="26670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8678" name="Line 5"/>
          <p:cNvSpPr>
            <a:spLocks noChangeShapeType="1"/>
          </p:cNvSpPr>
          <p:nvPr/>
        </p:nvSpPr>
        <p:spPr bwMode="auto">
          <a:xfrm>
            <a:off x="1295400" y="44958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4343400" y="2667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>
              <a:latin typeface="Arial" charset="0"/>
            </a:endParaRPr>
          </a:p>
        </p:txBody>
      </p:sp>
      <p:sp>
        <p:nvSpPr>
          <p:cNvPr id="28680" name="Text Box 7"/>
          <p:cNvSpPr txBox="1">
            <a:spLocks noChangeArrowheads="1"/>
          </p:cNvSpPr>
          <p:nvPr/>
        </p:nvSpPr>
        <p:spPr bwMode="auto">
          <a:xfrm>
            <a:off x="3048000" y="27432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aggressive</a:t>
            </a:r>
          </a:p>
        </p:txBody>
      </p:sp>
      <p:sp>
        <p:nvSpPr>
          <p:cNvPr id="28681" name="Text Box 8"/>
          <p:cNvSpPr txBox="1">
            <a:spLocks noChangeArrowheads="1"/>
          </p:cNvSpPr>
          <p:nvPr/>
        </p:nvSpPr>
        <p:spPr bwMode="auto">
          <a:xfrm>
            <a:off x="2895600" y="57912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moderate</a:t>
            </a:r>
          </a:p>
        </p:txBody>
      </p:sp>
      <p:sp>
        <p:nvSpPr>
          <p:cNvPr id="28682" name="Text Box 9"/>
          <p:cNvSpPr txBox="1">
            <a:spLocks noChangeArrowheads="1"/>
          </p:cNvSpPr>
          <p:nvPr/>
        </p:nvSpPr>
        <p:spPr bwMode="auto">
          <a:xfrm>
            <a:off x="1066800" y="4572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low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4495800" y="4648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C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5334000" y="3200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E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3505200" y="4724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5029200" y="4267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D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2743200" y="3581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 literature on ideological power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2286000"/>
            <a:ext cx="7772400" cy="3429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Shapley, 1977</a:t>
            </a:r>
          </a:p>
          <a:p>
            <a:pPr eaLnBrk="1" hangingPunct="1"/>
            <a:r>
              <a:rPr lang="en-US" sz="2800" dirty="0" smtClean="0"/>
              <a:t>Owen, 1972</a:t>
            </a:r>
          </a:p>
          <a:p>
            <a:pPr eaLnBrk="1" hangingPunct="1"/>
            <a:r>
              <a:rPr lang="en-US" sz="2800" dirty="0" smtClean="0"/>
              <a:t>Owen and Shapley, 1989</a:t>
            </a:r>
          </a:p>
          <a:p>
            <a:pPr eaLnBrk="1" hangingPunct="1"/>
            <a:r>
              <a:rPr lang="en-US" sz="2800" dirty="0" err="1" smtClean="0"/>
              <a:t>Rabinowitz</a:t>
            </a:r>
            <a:r>
              <a:rPr lang="en-US" sz="2800" dirty="0" smtClean="0"/>
              <a:t> and MacDonald, 1986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Our Paper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We use the Owen-Shapley (1989) approach to generate ordering probabilities</a:t>
            </a:r>
          </a:p>
          <a:p>
            <a:pPr eaLnBrk="1" hangingPunct="1"/>
            <a:r>
              <a:rPr lang="en-US" sz="2800" dirty="0" smtClean="0"/>
              <a:t>We use </a:t>
            </a:r>
            <a:r>
              <a:rPr lang="en-US" sz="2800" dirty="0" err="1" smtClean="0"/>
              <a:t>Eurobarometer</a:t>
            </a:r>
            <a:r>
              <a:rPr lang="en-US" sz="2800" dirty="0" smtClean="0"/>
              <a:t> data to build up a political space </a:t>
            </a:r>
          </a:p>
          <a:p>
            <a:pPr eaLnBrk="1" hangingPunct="1"/>
            <a:r>
              <a:rPr lang="en-US" sz="2800" dirty="0" smtClean="0"/>
              <a:t>We look at how an Agenda setter (the Commission) can impact on ordering probabilities, and affect power</a:t>
            </a:r>
          </a:p>
          <a:p>
            <a:pPr eaLnBrk="1" hangingPunct="1"/>
            <a:r>
              <a:rPr lang="en-US" sz="2800" dirty="0" smtClean="0"/>
              <a:t>We compare the old system (Nice) with the Lisbon Treaty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formulas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Probabilistic value</a:t>
            </a:r>
          </a:p>
          <a:p>
            <a:pPr eaLnBrk="1" hangingPunct="1">
              <a:lnSpc>
                <a:spcPct val="90000"/>
              </a:lnSpc>
            </a:pPr>
            <a:endParaRPr lang="en-US" sz="2500" dirty="0" smtClean="0"/>
          </a:p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Probability of a political coalition</a:t>
            </a:r>
          </a:p>
          <a:p>
            <a:pPr eaLnBrk="1" hangingPunct="1">
              <a:lnSpc>
                <a:spcPct val="90000"/>
              </a:lnSpc>
            </a:pPr>
            <a:endParaRPr lang="en-US" sz="2500" dirty="0" smtClean="0"/>
          </a:p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Owen and Shapley</a:t>
            </a:r>
          </a:p>
          <a:p>
            <a:pPr eaLnBrk="1" hangingPunct="1">
              <a:lnSpc>
                <a:spcPct val="90000"/>
              </a:lnSpc>
            </a:pPr>
            <a:endParaRPr lang="en-US" sz="2500" dirty="0" smtClean="0"/>
          </a:p>
          <a:p>
            <a:pPr eaLnBrk="1" hangingPunct="1">
              <a:lnSpc>
                <a:spcPct val="90000"/>
              </a:lnSpc>
            </a:pPr>
            <a:r>
              <a:rPr lang="en-US" sz="2500" dirty="0" smtClean="0"/>
              <a:t>We add an Agenda setter that blows the political wind</a:t>
            </a:r>
          </a:p>
        </p:txBody>
      </p:sp>
      <p:pic>
        <p:nvPicPr>
          <p:cNvPr id="27652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0" y="1676400"/>
            <a:ext cx="4876800" cy="915988"/>
          </a:xfrm>
          <a:noFill/>
        </p:spPr>
      </p:pic>
      <p:pic>
        <p:nvPicPr>
          <p:cNvPr id="27653" name="Picture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76800" y="2590800"/>
            <a:ext cx="3148013" cy="1160463"/>
          </a:xfrm>
          <a:noFill/>
        </p:spPr>
      </p:pic>
      <p:pic>
        <p:nvPicPr>
          <p:cNvPr id="2765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3810000"/>
            <a:ext cx="20193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4876800"/>
            <a:ext cx="29718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it-IT" sz="6000" smtClean="0"/>
          </a:p>
          <a:p>
            <a:pPr algn="ctr" eaLnBrk="1" hangingPunct="1">
              <a:buFont typeface="Wingdings" pitchFamily="2" charset="2"/>
              <a:buNone/>
            </a:pPr>
            <a:r>
              <a:rPr lang="it-IT" sz="6000" smtClean="0"/>
              <a:t>Empirics</a:t>
            </a:r>
            <a:endParaRPr lang="it-IT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9900"/>
                </a:solidFill>
              </a:rPr>
              <a:t>Research Question</a:t>
            </a:r>
            <a:r>
              <a:rPr lang="en-US" dirty="0" smtClean="0"/>
              <a:t>	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2800" dirty="0" smtClean="0">
              <a:solidFill>
                <a:srgbClr val="0099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009900"/>
                </a:solidFill>
              </a:rPr>
              <a:t>How do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3300"/>
                </a:solidFill>
              </a:rPr>
              <a:t>number of votes per country,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3300"/>
                </a:solidFill>
              </a:rPr>
              <a:t>majority threshold levels,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3300"/>
                </a:solidFill>
              </a:rPr>
              <a:t>preferences of countries,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3300"/>
                </a:solidFill>
              </a:rPr>
              <a:t>preferences of the agenda setter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sz="2800" dirty="0" smtClean="0">
              <a:solidFill>
                <a:srgbClr val="009900"/>
              </a:solidFill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800" dirty="0" smtClean="0">
                <a:solidFill>
                  <a:srgbClr val="009900"/>
                </a:solidFill>
              </a:rPr>
              <a:t>affect power of countries within the Council of Ministers?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Data: Eurobarometer (EB)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2133600"/>
            <a:ext cx="7772400" cy="3657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Public opinion of citizens of member states.</a:t>
            </a:r>
          </a:p>
          <a:p>
            <a:pPr eaLnBrk="1" hangingPunct="1"/>
            <a:r>
              <a:rPr lang="en-US" sz="2800" dirty="0" smtClean="0"/>
              <a:t>Standard EB established in 1973. </a:t>
            </a:r>
          </a:p>
          <a:p>
            <a:pPr eaLnBrk="1" hangingPunct="1"/>
            <a:r>
              <a:rPr lang="en-US" sz="2800" dirty="0" smtClean="0"/>
              <a:t>Each survey consists of 1000 face-to-face interviews per </a:t>
            </a:r>
            <a:r>
              <a:rPr lang="en-US" sz="2800" dirty="0" smtClean="0"/>
              <a:t>Member.</a:t>
            </a:r>
            <a:endParaRPr lang="en-US" sz="2400" dirty="0" smtClean="0"/>
          </a:p>
          <a:p>
            <a:pPr eaLnBrk="1" hangingPunct="1"/>
            <a:r>
              <a:rPr lang="en-US" sz="2800" dirty="0" smtClean="0"/>
              <a:t>Reports are published twice yearly</a:t>
            </a:r>
            <a:r>
              <a:rPr lang="en-US" dirty="0" smtClean="0"/>
              <a:t>. 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Eurobarometer</a:t>
            </a:r>
            <a:endParaRPr lang="en-US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2057400"/>
            <a:ext cx="77724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Our study: Avg. of 3 surveys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We use data collected on citizen’s opinions regarding who should have control over EU policies.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25 </a:t>
            </a:r>
            <a:r>
              <a:rPr lang="en-US" sz="2800" dirty="0" smtClean="0"/>
              <a:t>questions—range of “inter-national” and “intra-national” issues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Data are aggregated in two dimensions using the Principal Component Analysis (an econometric technique)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EU Government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3300"/>
                </a:solidFill>
              </a:rPr>
              <a:t>European Parliament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MEPs Directly Elected by citizens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Legislative Branch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3300"/>
                </a:solidFill>
              </a:rPr>
              <a:t>Council of Ministers</a:t>
            </a:r>
            <a:endParaRPr lang="en-US" dirty="0" smtClean="0">
              <a:solidFill>
                <a:srgbClr val="FF33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Ministers from member governments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Legislative Branch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3300"/>
                </a:solidFill>
              </a:rPr>
              <a:t>Commission</a:t>
            </a:r>
            <a:endParaRPr lang="en-US" dirty="0" smtClean="0">
              <a:solidFill>
                <a:srgbClr val="FF33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Appointed commissioners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Agenda Setter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7889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400" dirty="0" smtClean="0"/>
              <a:t>“For each of the following areas, do you thing that decisions should be made by (NATIONALITY) government, or made jointly within the EU?”</a:t>
            </a:r>
          </a:p>
        </p:txBody>
      </p:sp>
      <p:graphicFrame>
        <p:nvGraphicFramePr>
          <p:cNvPr id="7758" name="Group 590"/>
          <p:cNvGraphicFramePr>
            <a:graphicFrameLocks noGrp="1"/>
          </p:cNvGraphicFramePr>
          <p:nvPr>
            <p:ph type="tbl" idx="1"/>
          </p:nvPr>
        </p:nvGraphicFramePr>
        <p:xfrm>
          <a:off x="457200" y="1905000"/>
          <a:ext cx="8458200" cy="4724400"/>
        </p:xfrm>
        <a:graphic>
          <a:graphicData uri="http://schemas.openxmlformats.org/drawingml/2006/table">
            <a:tbl>
              <a:tblPr/>
              <a:tblGrid>
                <a:gridCol w="502468"/>
                <a:gridCol w="3601016"/>
                <a:gridCol w="921190"/>
                <a:gridCol w="3433526"/>
              </a:tblGrid>
              <a:tr h="433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it-I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Issue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it-IT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Issue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81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Defense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Information about the EU, its policies and institutions.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Protection of the environment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Foreign policy toward countries outside EU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Currency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Cultural policy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Humanitarian aid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Immigration policy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Health and social welfare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political asylum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Media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organized crime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Fight against poverty/social exclusion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police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Fight against unemployment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justice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Agriculture and fishing policy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accepting refugees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Support of regions experiencing economic difficulties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juvenile crime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Education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Urban crime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Scientific and technological research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Drugs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it-IT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exploitation of human beings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050" name="Chart" r:id="rId3" imgW="5886365" imgH="3505242" progId="Excel.Sheet.8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924800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EU 15 Preferences</a:t>
            </a:r>
          </a:p>
        </p:txBody>
      </p:sp>
      <p:pic>
        <p:nvPicPr>
          <p:cNvPr id="35843" name="Picture 3" descr="eu15prefs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 bright="24000"/>
          </a:blip>
          <a:stretch>
            <a:fillRect/>
          </a:stretch>
        </p:blipFill>
        <p:spPr>
          <a:xfrm>
            <a:off x="685799" y="1005080"/>
            <a:ext cx="8136529" cy="5395720"/>
          </a:xfrm>
          <a:solidFill>
            <a:schemeClr val="accent1">
              <a:alpha val="0"/>
            </a:schemeClr>
          </a:solidFill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EU 27: Preferences</a:t>
            </a:r>
          </a:p>
        </p:txBody>
      </p:sp>
      <p:pic>
        <p:nvPicPr>
          <p:cNvPr id="36867" name="Picture 3" descr="eu27prefs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8604" y="765297"/>
            <a:ext cx="8776796" cy="5787903"/>
          </a:xfrm>
          <a:noFill/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hangingPunct="1"/>
            <a:r>
              <a:rPr lang="en-US" sz="3200" smtClean="0"/>
              <a:t>EU 15 Pre-Nice: Measures of Power</a:t>
            </a:r>
          </a:p>
        </p:txBody>
      </p:sp>
      <p:graphicFrame>
        <p:nvGraphicFramePr>
          <p:cNvPr id="31747" name="Group 3"/>
          <p:cNvGraphicFramePr>
            <a:graphicFrameLocks noGrp="1"/>
          </p:cNvGraphicFramePr>
          <p:nvPr>
            <p:ph sz="quarter" idx="1"/>
          </p:nvPr>
        </p:nvGraphicFramePr>
        <p:xfrm>
          <a:off x="1295400" y="1143001"/>
          <a:ext cx="5257800" cy="5502592"/>
        </p:xfrm>
        <a:graphic>
          <a:graphicData uri="http://schemas.openxmlformats.org/drawingml/2006/table">
            <a:tbl>
              <a:tblPr/>
              <a:tblGrid>
                <a:gridCol w="1625933"/>
                <a:gridCol w="971861"/>
                <a:gridCol w="955046"/>
                <a:gridCol w="1704960"/>
              </a:tblGrid>
              <a:tr h="34391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Votes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S-S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S-O Spatial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91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Germany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0.117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0.142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91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Portugal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0.141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91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Spain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0.095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0.118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91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0.117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0.114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91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Austria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0.092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91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Belgium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0.083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91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Netherlands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0.076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91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Ireland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91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UK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0.117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91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Sweden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91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Greece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91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Italy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0.117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91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Finland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91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Luxembourg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91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Denmark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762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EU 27 </a:t>
            </a:r>
            <a:r>
              <a:rPr lang="en-US" sz="4000" dirty="0" smtClean="0"/>
              <a:t>‘Nice</a:t>
            </a:r>
            <a:r>
              <a:rPr lang="en-US" sz="4000" dirty="0" smtClean="0"/>
              <a:t>’</a:t>
            </a:r>
          </a:p>
        </p:txBody>
      </p:sp>
      <p:graphicFrame>
        <p:nvGraphicFramePr>
          <p:cNvPr id="32771" name="Group 3"/>
          <p:cNvGraphicFramePr>
            <a:graphicFrameLocks noGrp="1"/>
          </p:cNvGraphicFramePr>
          <p:nvPr>
            <p:ph type="tbl" idx="1"/>
          </p:nvPr>
        </p:nvGraphicFramePr>
        <p:xfrm>
          <a:off x="685800" y="1295400"/>
          <a:ext cx="7162801" cy="4876800"/>
        </p:xfrm>
        <a:graphic>
          <a:graphicData uri="http://schemas.openxmlformats.org/drawingml/2006/table">
            <a:tbl>
              <a:tblPr/>
              <a:tblGrid>
                <a:gridCol w="2504928"/>
                <a:gridCol w="1495916"/>
                <a:gridCol w="1474407"/>
                <a:gridCol w="1687550"/>
              </a:tblGrid>
              <a:tr h="179388">
                <a:tc gridSpan="4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EU 27 Nice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Votes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S-S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S-O Spatial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Czech Rep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0.132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0.087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0.101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Germany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0.087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0.091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Spain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0.080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0.089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Greece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Bulgaria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Netherlands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Lithuania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0.048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Italy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0.087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0.048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Poland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0.080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Belgium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Romania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Portugal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Slovakia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EU 27 </a:t>
            </a:r>
            <a:r>
              <a:rPr lang="en-US" dirty="0" smtClean="0"/>
              <a:t>Nice continued</a:t>
            </a:r>
            <a:endParaRPr lang="en-US" dirty="0" smtClean="0"/>
          </a:p>
        </p:txBody>
      </p:sp>
      <p:graphicFrame>
        <p:nvGraphicFramePr>
          <p:cNvPr id="33795" name="Group 3"/>
          <p:cNvGraphicFramePr>
            <a:graphicFrameLocks noGrp="1"/>
          </p:cNvGraphicFramePr>
          <p:nvPr>
            <p:ph type="tbl" idx="1"/>
          </p:nvPr>
        </p:nvGraphicFramePr>
        <p:xfrm>
          <a:off x="457201" y="1600200"/>
          <a:ext cx="7848598" cy="4267200"/>
        </p:xfrm>
        <a:graphic>
          <a:graphicData uri="http://schemas.openxmlformats.org/drawingml/2006/table">
            <a:tbl>
              <a:tblPr/>
              <a:tblGrid>
                <a:gridCol w="3294472"/>
                <a:gridCol w="1048927"/>
                <a:gridCol w="1752600"/>
                <a:gridCol w="1752599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Votes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S-S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S-O Spatial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Hungary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Ireland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Latvia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Denmark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Sweden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UK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0.087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Cyprus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Austria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Finland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Slovenia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Luxembourg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Malta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Estonia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EU 27 – ‘Lisbon’</a:t>
            </a:r>
          </a:p>
        </p:txBody>
      </p:sp>
      <p:graphicFrame>
        <p:nvGraphicFramePr>
          <p:cNvPr id="35843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7091363" cy="4745038"/>
        </p:xfrm>
        <a:graphic>
          <a:graphicData uri="http://schemas.openxmlformats.org/drawingml/2006/table">
            <a:tbl>
              <a:tblPr/>
              <a:tblGrid>
                <a:gridCol w="2743200"/>
                <a:gridCol w="1489075"/>
                <a:gridCol w="1138238"/>
                <a:gridCol w="1720850"/>
              </a:tblGrid>
              <a:tr h="4683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Votes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S-S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S-O Spatial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Austria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8,121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Belgium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10,262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Bulgaria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8,170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Cyprus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671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Czech Rep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10,272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Denmark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5,349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Estonia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1,436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Finland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5,181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59,521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0.107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0.092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Germany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82,193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0.157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0.185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Greece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10,565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Hungary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10,024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Ireland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3,820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0.048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Italy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57,844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0.105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0.076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4841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EU 27 – ‘Lisbon’ cont</a:t>
            </a:r>
          </a:p>
        </p:txBody>
      </p:sp>
      <p:graphicFrame>
        <p:nvGraphicFramePr>
          <p:cNvPr id="36867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295400"/>
          <a:ext cx="8229600" cy="5292728"/>
        </p:xfrm>
        <a:graphic>
          <a:graphicData uri="http://schemas.openxmlformats.org/drawingml/2006/table">
            <a:tbl>
              <a:tblPr/>
              <a:tblGrid>
                <a:gridCol w="2514600"/>
                <a:gridCol w="1797050"/>
                <a:gridCol w="1116013"/>
                <a:gridCol w="1114425"/>
                <a:gridCol w="1687512"/>
              </a:tblGrid>
              <a:tr h="4857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Country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Votes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S-S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NBI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S-O Spatial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Latvia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2,417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0.018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Lithuania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3,696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Luxembourg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441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Malta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390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0.004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Netherlands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15,983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0.033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Poland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38,649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0.071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Portugal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10,023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Romania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22,443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0.042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Slovakia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5,401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Slovenia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1,989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0.016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0.009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Spain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39,490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0.073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0.064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0.070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Sweden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8,883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0.025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0.006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UK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59,832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0.108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0.091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0.047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8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democratic deficit (%)</a:t>
            </a:r>
          </a:p>
        </p:txBody>
      </p:sp>
      <p:graphicFrame>
        <p:nvGraphicFramePr>
          <p:cNvPr id="24249" name="Group 697"/>
          <p:cNvGraphicFramePr>
            <a:graphicFrameLocks noGrp="1"/>
          </p:cNvGraphicFramePr>
          <p:nvPr>
            <p:ph type="tbl" idx="1"/>
          </p:nvPr>
        </p:nvGraphicFramePr>
        <p:xfrm>
          <a:off x="152400" y="2209800"/>
          <a:ext cx="8839200" cy="3658871"/>
        </p:xfrm>
        <a:graphic>
          <a:graphicData uri="http://schemas.openxmlformats.org/drawingml/2006/table">
            <a:tbl>
              <a:tblPr/>
              <a:tblGrid>
                <a:gridCol w="1905000"/>
                <a:gridCol w="669098"/>
                <a:gridCol w="814073"/>
                <a:gridCol w="748947"/>
                <a:gridCol w="799420"/>
                <a:gridCol w="884082"/>
                <a:gridCol w="656380"/>
                <a:gridCol w="808950"/>
                <a:gridCol w="815701"/>
                <a:gridCol w="737549"/>
              </a:tblGrid>
              <a:tr h="685800">
                <a:tc rowSpan="2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SSI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SSI-pop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S-O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S-O-pop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656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Pop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Nice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Lis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Nice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Lis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Nice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Lis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Nice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Lis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 big states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60.5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49.1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-25.7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-11.4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25.6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38.5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-34.9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-22.0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Franco-German axis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17.4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27.3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-15.6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-5.7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19.2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31.3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-1.7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Acceding members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23.3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-1.3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26.2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15.2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Spain and Poland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14.3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-2.2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-3.9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12.4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21.3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-5.8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Scandinavian</a:t>
                      </a:r>
                    </a:p>
                    <a:p>
                      <a:pPr marL="469900" marR="0" lvl="0" indent="-469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+UK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18.5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15.7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13.6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-2.8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-4.9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-13.2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-12.2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EU Council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EU’s main decision making body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Represents member governments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Members are one minister from each member’s national government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Rotating presidency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Weighted votes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Most issues are passed by qualified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path for reforms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Historical dichotomy: Locating the optimal balance between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the intergovernmental </a:t>
            </a:r>
            <a:r>
              <a:rPr lang="en-US" dirty="0" smtClean="0"/>
              <a:t>nature of the EU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dirty="0" smtClean="0"/>
              <a:t>and</a:t>
            </a:r>
            <a:endParaRPr 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federal </a:t>
            </a:r>
            <a:r>
              <a:rPr lang="en-US" dirty="0" smtClean="0"/>
              <a:t>development</a:t>
            </a: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Treaty of Nice (12/2000) failed to find a solution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 </a:t>
            </a:r>
            <a:r>
              <a:rPr lang="en-US" sz="2800" dirty="0" err="1" smtClean="0"/>
              <a:t>Laeken</a:t>
            </a:r>
            <a:r>
              <a:rPr lang="en-US" sz="2800" dirty="0" smtClean="0"/>
              <a:t> Summit (12/2001), a new method: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the Constitutional Convention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err="1" smtClean="0"/>
              <a:t>Bruxelles</a:t>
            </a:r>
            <a:r>
              <a:rPr lang="en-US" sz="2800" dirty="0" smtClean="0"/>
              <a:t> Summit (6/ 2003) endorsed the Convention's </a:t>
            </a:r>
            <a:r>
              <a:rPr lang="en-US" sz="2800" dirty="0" smtClean="0"/>
              <a:t>proposals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Rome </a:t>
            </a:r>
            <a:r>
              <a:rPr lang="en-US" sz="2800" dirty="0" smtClean="0"/>
              <a:t>(10/2004) the Constitutional Treaty (CT) signed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path for reforms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5/2005, French and Dutch vote “NO” to the Constitution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10/2007, </a:t>
            </a:r>
            <a:r>
              <a:rPr lang="en-US" sz="2800" dirty="0" smtClean="0"/>
              <a:t>the </a:t>
            </a:r>
            <a:r>
              <a:rPr lang="en-US" sz="2800" dirty="0" smtClean="0"/>
              <a:t>heads of states decided to </a:t>
            </a:r>
            <a:r>
              <a:rPr lang="en-US" sz="2800" dirty="0" smtClean="0"/>
              <a:t>Constitution and keep </a:t>
            </a:r>
            <a:r>
              <a:rPr lang="en-US" sz="2800" dirty="0" smtClean="0"/>
              <a:t>the institutional reforms within the ‘Lisbon Treaty’</a:t>
            </a:r>
          </a:p>
          <a:p>
            <a:r>
              <a:rPr lang="en-US" sz="2800" dirty="0" smtClean="0"/>
              <a:t>5/2008, Ireland said ‘NO’ in a referendum which stopped again the ratification process</a:t>
            </a:r>
            <a:r>
              <a:rPr lang="it-IT" sz="2800" dirty="0" smtClean="0"/>
              <a:t>.</a:t>
            </a:r>
          </a:p>
          <a:p>
            <a:r>
              <a:rPr lang="en-US" sz="2800" dirty="0" smtClean="0"/>
              <a:t>October 2009, a second referendum in Ireland passed the ratification.</a:t>
            </a:r>
          </a:p>
          <a:p>
            <a:r>
              <a:rPr lang="en-US" sz="2800" dirty="0" smtClean="0"/>
              <a:t>The Lisbon Treaty comes into force on the 1st December 2009.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229600" cy="5603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/>
              <a:t>EU 27 Votes</a:t>
            </a:r>
            <a:r>
              <a:rPr lang="en-US" sz="3600" b="1" dirty="0" smtClean="0">
                <a:solidFill>
                  <a:srgbClr val="FF3300"/>
                </a:solidFill>
              </a:rPr>
              <a:t> - ‘Pre’- and ‘Post Nice’</a:t>
            </a:r>
          </a:p>
        </p:txBody>
      </p:sp>
      <p:graphicFrame>
        <p:nvGraphicFramePr>
          <p:cNvPr id="23555" name="Group 3"/>
          <p:cNvGraphicFramePr>
            <a:graphicFrameLocks noGrp="1"/>
          </p:cNvGraphicFramePr>
          <p:nvPr>
            <p:ph type="tbl" idx="1"/>
          </p:nvPr>
        </p:nvGraphicFramePr>
        <p:xfrm>
          <a:off x="762000" y="1524000"/>
          <a:ext cx="7924800" cy="4543108"/>
        </p:xfrm>
        <a:graphic>
          <a:graphicData uri="http://schemas.openxmlformats.org/drawingml/2006/table">
            <a:tbl>
              <a:tblPr/>
              <a:tblGrid>
                <a:gridCol w="4041647"/>
                <a:gridCol w="1981200"/>
                <a:gridCol w="1901953"/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Country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it-IT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Pre-Nice</a:t>
                      </a:r>
                      <a:endParaRPr kumimoji="0" lang="it-IT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Nice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Ger, Fra, Ita, UK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it-IT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Spa,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Pol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it-IT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Romania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0" lang="it-IT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Netherlands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it-IT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Belg, Cze, Gree, Hung, Port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it-IT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Aus, Swe,  Bulg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it-IT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Den, Ire, Lith, Slova, Fin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it-IT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Cyp, Est, Lat, Lux, Slov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it-IT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Malta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it-IT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it-IT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ea typeface="+mn-ea"/>
                          <a:cs typeface="+mn-cs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345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685800" y="55626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it-IT" sz="24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EU 27 Qualified Majority</a:t>
            </a:r>
            <a:r>
              <a:rPr lang="en-US" dirty="0" smtClean="0">
                <a:solidFill>
                  <a:srgbClr val="FF3300"/>
                </a:solidFill>
              </a:rPr>
              <a:t> </a:t>
            </a:r>
            <a:r>
              <a:rPr lang="en-US" dirty="0" smtClean="0">
                <a:solidFill>
                  <a:srgbClr val="FF3300"/>
                </a:solidFill>
              </a:rPr>
              <a:t>– ‘Nice</a:t>
            </a:r>
            <a:r>
              <a:rPr lang="en-US" dirty="0" smtClean="0">
                <a:solidFill>
                  <a:srgbClr val="FF3300"/>
                </a:solidFill>
              </a:rPr>
              <a:t>’</a:t>
            </a:r>
            <a:endParaRPr lang="en-US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sz="2800" dirty="0" smtClean="0"/>
              <a:t>245 votes out of 345=72%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A majority of member states approve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Any member state can ask for confirmation that the decision represents 62% of EU’s total population</a:t>
            </a:r>
          </a:p>
          <a:p>
            <a:pPr eaLnBrk="1" hangingPunct="1"/>
            <a:endParaRPr lang="en-US" dirty="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Nice: Votes and Population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914400" y="1629029"/>
          <a:ext cx="3749675" cy="4209541"/>
        </p:xfrm>
        <a:graphic>
          <a:graphicData uri="http://schemas.openxmlformats.org/presentationml/2006/ole">
            <p:oleObj spid="_x0000_s1027" name="Chart" r:id="rId3" imgW="4038735" imgH="4533900" progId="MSGraph.Chart.8">
              <p:embed followColorScheme="full"/>
            </p:oleObj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4933950" y="1629029"/>
          <a:ext cx="3749675" cy="4209541"/>
        </p:xfrm>
        <a:graphic>
          <a:graphicData uri="http://schemas.openxmlformats.org/presentationml/2006/ole">
            <p:oleObj spid="_x0000_s1026" name="Chart" r:id="rId4" imgW="4038735" imgH="4533900" progId="MSGraph.Chart.8">
              <p:embed followColorScheme="full"/>
            </p:oleObj>
          </a:graphicData>
        </a:graphic>
      </p:graphicFrame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2514600" y="3810000"/>
            <a:ext cx="190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Spain, Poland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H="1" flipV="1">
            <a:off x="2667000" y="3429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778</TotalTime>
  <Words>1625</Words>
  <Application>Microsoft Office PowerPoint</Application>
  <PresentationFormat>Presentazione su schermo (4:3)</PresentationFormat>
  <Paragraphs>735</Paragraphs>
  <Slides>39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39</vt:i4>
      </vt:variant>
    </vt:vector>
  </HeadingPairs>
  <TitlesOfParts>
    <vt:vector size="41" baseType="lpstr">
      <vt:lpstr>Universo</vt:lpstr>
      <vt:lpstr>Chart</vt:lpstr>
      <vt:lpstr>Who has the Power in the EU?</vt:lpstr>
      <vt:lpstr>EU Members</vt:lpstr>
      <vt:lpstr>The EU Government</vt:lpstr>
      <vt:lpstr>EU Council</vt:lpstr>
      <vt:lpstr>The path for reforms</vt:lpstr>
      <vt:lpstr>The path for reforms</vt:lpstr>
      <vt:lpstr>EU 27 Votes - ‘Pre’- and ‘Post Nice’</vt:lpstr>
      <vt:lpstr>EU 27 Qualified Majority – ‘Nice’</vt:lpstr>
      <vt:lpstr>Nice: Votes and Population</vt:lpstr>
      <vt:lpstr>Nice: the probability of making a decision</vt:lpstr>
      <vt:lpstr>Lisbon’s Plan</vt:lpstr>
      <vt:lpstr>‘Lisbon’: Qualified Majority</vt:lpstr>
      <vt:lpstr>EU 27 – Lisbon</vt:lpstr>
      <vt:lpstr>Background research questions</vt:lpstr>
      <vt:lpstr>How to address these questions?</vt:lpstr>
      <vt:lpstr>What is Power?</vt:lpstr>
      <vt:lpstr>Political power results from</vt:lpstr>
      <vt:lpstr>How to measure power?</vt:lpstr>
      <vt:lpstr>What happens if we consider ideological profiles?</vt:lpstr>
      <vt:lpstr>An example: simple majority</vt:lpstr>
      <vt:lpstr>What happens if….</vt:lpstr>
      <vt:lpstr>Two dimensional space</vt:lpstr>
      <vt:lpstr>The literature on ideological power</vt:lpstr>
      <vt:lpstr>Our Paper</vt:lpstr>
      <vt:lpstr>Three formulas</vt:lpstr>
      <vt:lpstr>Diapositiva 26</vt:lpstr>
      <vt:lpstr>Research Question </vt:lpstr>
      <vt:lpstr>Data: Eurobarometer (EB)</vt:lpstr>
      <vt:lpstr>Eurobarometer</vt:lpstr>
      <vt:lpstr>“For each of the following areas, do you thing that decisions should be made by (NATIONALITY) government, or made jointly within the EU?”</vt:lpstr>
      <vt:lpstr>Diapositiva 31</vt:lpstr>
      <vt:lpstr>EU 15 Preferences</vt:lpstr>
      <vt:lpstr>EU 27: Preferences</vt:lpstr>
      <vt:lpstr>EU 15 Pre-Nice: Measures of Power</vt:lpstr>
      <vt:lpstr>EU 27 ‘Nice’</vt:lpstr>
      <vt:lpstr>EU 27 Nice continued</vt:lpstr>
      <vt:lpstr>EU 27 – ‘Lisbon’</vt:lpstr>
      <vt:lpstr>EU 27 – ‘Lisbon’ cont</vt:lpstr>
      <vt:lpstr>The democratic deficit (%)</vt:lpstr>
    </vt:vector>
  </TitlesOfParts>
  <Company>Economics Dartmouth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has the Power in the EU?</dc:title>
  <dc:creator>Francesco_Passarelli</dc:creator>
  <cp:lastModifiedBy>Toshiba</cp:lastModifiedBy>
  <cp:revision>34</cp:revision>
  <dcterms:created xsi:type="dcterms:W3CDTF">2006-12-11T22:53:40Z</dcterms:created>
  <dcterms:modified xsi:type="dcterms:W3CDTF">2012-03-01T16:32:33Z</dcterms:modified>
</cp:coreProperties>
</file>