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51" r:id="rId1"/>
  </p:sldMasterIdLst>
  <p:notesMasterIdLst>
    <p:notesMasterId r:id="rId43"/>
  </p:notesMasterIdLst>
  <p:sldIdLst>
    <p:sldId id="272" r:id="rId2"/>
    <p:sldId id="257" r:id="rId3"/>
    <p:sldId id="258" r:id="rId4"/>
    <p:sldId id="297" r:id="rId5"/>
    <p:sldId id="259" r:id="rId6"/>
    <p:sldId id="261" r:id="rId7"/>
    <p:sldId id="277" r:id="rId8"/>
    <p:sldId id="269" r:id="rId9"/>
    <p:sldId id="279" r:id="rId10"/>
    <p:sldId id="264" r:id="rId11"/>
    <p:sldId id="278" r:id="rId12"/>
    <p:sldId id="265" r:id="rId13"/>
    <p:sldId id="280" r:id="rId14"/>
    <p:sldId id="267" r:id="rId15"/>
    <p:sldId id="281" r:id="rId16"/>
    <p:sldId id="266" r:id="rId17"/>
    <p:sldId id="271" r:id="rId18"/>
    <p:sldId id="290" r:id="rId19"/>
    <p:sldId id="304" r:id="rId20"/>
    <p:sldId id="282" r:id="rId21"/>
    <p:sldId id="298" r:id="rId22"/>
    <p:sldId id="284" r:id="rId23"/>
    <p:sldId id="285" r:id="rId24"/>
    <p:sldId id="286" r:id="rId25"/>
    <p:sldId id="288" r:id="rId26"/>
    <p:sldId id="299" r:id="rId27"/>
    <p:sldId id="289" r:id="rId28"/>
    <p:sldId id="300" r:id="rId29"/>
    <p:sldId id="291" r:id="rId30"/>
    <p:sldId id="287" r:id="rId31"/>
    <p:sldId id="283" r:id="rId32"/>
    <p:sldId id="292" r:id="rId33"/>
    <p:sldId id="293" r:id="rId34"/>
    <p:sldId id="301" r:id="rId35"/>
    <p:sldId id="302" r:id="rId36"/>
    <p:sldId id="294" r:id="rId37"/>
    <p:sldId id="295" r:id="rId38"/>
    <p:sldId id="296" r:id="rId39"/>
    <p:sldId id="303" r:id="rId40"/>
    <p:sldId id="305" r:id="rId41"/>
    <p:sldId id="306"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15620"/>
    <p:restoredTop sz="94660"/>
  </p:normalViewPr>
  <p:slideViewPr>
    <p:cSldViewPr snapToGrid="0" snapToObjects="1">
      <p:cViewPr>
        <p:scale>
          <a:sx n="88" d="100"/>
          <a:sy n="88" d="100"/>
        </p:scale>
        <p:origin x="-4080" y="-10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2BAD91-9F3A-034B-960E-1449677BBF2E}" type="datetimeFigureOut">
              <a:rPr lang="en-US" smtClean="0"/>
              <a:pPr/>
              <a:t>2/27/12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48EA1A-CF14-4147-B5E9-DD54C6198F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6C55A3-4A67-FC45-B8C9-48C9B2A4F56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54AB02A5-4FE5-49D9-9E24-09F23B90C450}" type="datetimeFigureOut">
              <a:rPr lang="en-US" smtClean="0"/>
              <a:pPr/>
              <a:t>2/27/12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91AF2B4D-6B12-4EDF-87BB-2B55CECB661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BF48A9-F828-B84A-94A4-D4173086BF9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BF48A9-F828-B84A-94A4-D4173086BF9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BF48A9-F828-B84A-94A4-D4173086BF9E}"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pPr/>
              <a:t>2/27/12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BF48A9-F828-B84A-94A4-D4173086BF9E}"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BF48A9-F828-B84A-94A4-D4173086BF9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BF48A9-F828-B84A-94A4-D4173086BF9E}"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3DC1B-93D9-744D-A033-C1CFAA78D0A7}" type="datetimeFigureOut">
              <a:rPr lang="en-US" smtClean="0"/>
              <a:pPr/>
              <a:t>2/27/12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BF48A9-F828-B84A-94A4-D4173086BF9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9A3DC1B-93D9-744D-A033-C1CFAA78D0A7}" type="datetimeFigureOut">
              <a:rPr lang="en-US" smtClean="0"/>
              <a:pPr/>
              <a:t>2/27/12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BF48A9-F828-B84A-94A4-D4173086BF9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49A3DC1B-93D9-744D-A033-C1CFAA78D0A7}" type="datetimeFigureOut">
              <a:rPr lang="en-US" smtClean="0"/>
              <a:pPr/>
              <a:t>2/27/12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7BF48A9-F828-B84A-94A4-D4173086BF9E}"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49A3DC1B-93D9-744D-A033-C1CFAA78D0A7}" type="datetimeFigureOut">
              <a:rPr lang="en-US" smtClean="0"/>
              <a:pPr/>
              <a:t>2/27/12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67BF48A9-F828-B84A-94A4-D4173086BF9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4292600"/>
            <a:ext cx="6477000" cy="1938120"/>
          </a:xfrm>
        </p:spPr>
        <p:txBody>
          <a:bodyPr>
            <a:normAutofit/>
          </a:bodyPr>
          <a:lstStyle/>
          <a:p>
            <a:endParaRPr lang="en-US" sz="4000" dirty="0" smtClean="0"/>
          </a:p>
          <a:p>
            <a:endParaRPr lang="en-US" sz="4000" dirty="0" smtClean="0"/>
          </a:p>
          <a:p>
            <a:endParaRPr lang="en-US" dirty="0" smtClean="0"/>
          </a:p>
          <a:p>
            <a:endParaRPr lang="en-US" dirty="0" smtClean="0"/>
          </a:p>
          <a:p>
            <a:endParaRPr lang="en-US" dirty="0"/>
          </a:p>
        </p:txBody>
      </p:sp>
      <p:pic>
        <p:nvPicPr>
          <p:cNvPr id="4" name="Picture 3"/>
          <p:cNvPicPr>
            <a:picLocks noChangeAspect="1"/>
          </p:cNvPicPr>
          <p:nvPr/>
        </p:nvPicPr>
        <p:blipFill>
          <a:blip r:embed="rId3"/>
          <a:stretch>
            <a:fillRect/>
          </a:stretch>
        </p:blipFill>
        <p:spPr>
          <a:xfrm>
            <a:off x="4572000" y="5649784"/>
            <a:ext cx="1238250" cy="652819"/>
          </a:xfrm>
          <a:prstGeom prst="rect">
            <a:avLst/>
          </a:prstGeom>
        </p:spPr>
      </p:pic>
      <p:pic>
        <p:nvPicPr>
          <p:cNvPr id="5" name="Picture 2" descr="BACKGROUND2"/>
          <p:cNvPicPr>
            <a:picLocks noChangeAspect="1" noChangeArrowheads="1"/>
          </p:cNvPicPr>
          <p:nvPr/>
        </p:nvPicPr>
        <p:blipFill>
          <a:blip r:embed="rId4"/>
          <a:srcRect/>
          <a:stretch>
            <a:fillRect/>
          </a:stretch>
        </p:blipFill>
        <p:spPr bwMode="auto">
          <a:xfrm>
            <a:off x="3733800" y="5649784"/>
            <a:ext cx="749300" cy="652819"/>
          </a:xfrm>
          <a:prstGeom prst="rect">
            <a:avLst/>
          </a:prstGeom>
          <a:noFill/>
          <a:ln w="9525">
            <a:noFill/>
            <a:miter lim="800000"/>
            <a:headEnd/>
            <a:tailEnd/>
          </a:ln>
          <a:effectLst/>
        </p:spPr>
      </p:pic>
      <p:sp>
        <p:nvSpPr>
          <p:cNvPr id="8" name="Title 7"/>
          <p:cNvSpPr>
            <a:spLocks noGrp="1"/>
          </p:cNvSpPr>
          <p:nvPr>
            <p:ph type="ctrTitle"/>
          </p:nvPr>
        </p:nvSpPr>
        <p:spPr>
          <a:xfrm>
            <a:off x="685800" y="1752601"/>
            <a:ext cx="8001000" cy="3187699"/>
          </a:xfrm>
        </p:spPr>
        <p:txBody>
          <a:bodyPr>
            <a:normAutofit fontScale="90000"/>
          </a:bodyPr>
          <a:lstStyle/>
          <a:p>
            <a:r>
              <a:rPr lang="en-US" sz="4444" dirty="0" smtClean="0">
                <a:latin typeface="Arial Black"/>
              </a:rPr>
              <a:t>JEAN MONNET SEMINAR</a:t>
            </a:r>
            <a:r>
              <a:rPr lang="en-US" sz="4444" dirty="0" smtClean="0"/>
              <a:t/>
            </a:r>
            <a:br>
              <a:rPr lang="en-US" sz="4444" dirty="0" smtClean="0"/>
            </a:br>
            <a:r>
              <a:rPr lang="en-US" sz="4444" dirty="0" smtClean="0"/>
              <a:t/>
            </a:r>
            <a:br>
              <a:rPr lang="en-US" sz="4444" dirty="0" smtClean="0"/>
            </a:br>
            <a:r>
              <a:rPr lang="en-US" sz="3556" dirty="0" smtClean="0"/>
              <a:t>MACAU ACTORNESS IN EXTERNAL RELATIONS</a:t>
            </a:r>
            <a:br>
              <a:rPr lang="en-US" sz="3556" dirty="0" smtClean="0"/>
            </a:br>
            <a:r>
              <a:rPr lang="en-US" sz="3556" dirty="0" smtClean="0"/>
              <a:t>THE CASE OF MACAU-EU DIALOGUE</a:t>
            </a:r>
            <a:r>
              <a:rPr lang="en-US" dirty="0" smtClean="0"/>
              <a:t/>
            </a:r>
            <a:br>
              <a:rPr lang="en-US" dirty="0" smtClean="0"/>
            </a:br>
            <a:r>
              <a:rPr lang="en-US" sz="2667" dirty="0" smtClean="0"/>
              <a:t>BY</a:t>
            </a:r>
            <a:br>
              <a:rPr lang="en-US" sz="2667" dirty="0" smtClean="0"/>
            </a:br>
            <a:r>
              <a:rPr lang="en-US" sz="2667" dirty="0" smtClean="0"/>
              <a:t>JOSÉ SALES MARQUES</a:t>
            </a:r>
            <a:br>
              <a:rPr lang="en-US" sz="2667" dirty="0" smtClean="0"/>
            </a:br>
            <a:r>
              <a:rPr lang="en-US" sz="2667" dirty="0" smtClean="0"/>
              <a:t>UMAC, 27/2/2012</a:t>
            </a:r>
            <a:r>
              <a:rPr lang="en-US" sz="3111" dirty="0" smtClean="0"/>
              <a:t/>
            </a:r>
            <a:br>
              <a:rPr lang="en-US" sz="3111" dirty="0" smtClean="0"/>
            </a:br>
            <a:endParaRPr lang="en-US" sz="3111"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Autonomy is both guarantee by Article 31 of the Constitution of the PRC in 1982 [ allowing for the existence of Special Administrative Region] and was object of an international treaty signed between China and Portugal in 1987, lasting for 50 years, until 1949.</a:t>
            </a:r>
          </a:p>
          <a:p>
            <a:r>
              <a:rPr lang="en-US" dirty="0" smtClean="0"/>
              <a:t>It is also enshrined in the </a:t>
            </a:r>
            <a:r>
              <a:rPr lang="en-US" b="1" dirty="0" smtClean="0"/>
              <a:t>Macau Basic Law</a:t>
            </a:r>
            <a:r>
              <a:rPr lang="en-US" dirty="0" smtClean="0"/>
              <a:t>, Chinese law ( Art. 12) “ MSAR shall be a local administrative region of the PRC, which shall enjoy a high degree of autonomy”.</a:t>
            </a:r>
            <a:endParaRPr lang="en-US" dirty="0"/>
          </a:p>
        </p:txBody>
      </p:sp>
      <p:sp>
        <p:nvSpPr>
          <p:cNvPr id="2" name="Title 1"/>
          <p:cNvSpPr>
            <a:spLocks noGrp="1"/>
          </p:cNvSpPr>
          <p:nvPr>
            <p:ph type="title"/>
          </p:nvPr>
        </p:nvSpPr>
        <p:spPr>
          <a:xfrm>
            <a:off x="571500" y="274638"/>
            <a:ext cx="8001000" cy="1372570"/>
          </a:xfrm>
        </p:spPr>
        <p:txBody>
          <a:bodyPr>
            <a:normAutofit/>
          </a:bodyPr>
          <a:lstStyle/>
          <a:p>
            <a:r>
              <a:rPr lang="en-US" dirty="0" smtClean="0"/>
              <a:t>Autonomy and its limits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Article 13</a:t>
            </a:r>
          </a:p>
          <a:p>
            <a:r>
              <a:rPr lang="en-US" dirty="0" smtClean="0"/>
              <a:t>The Central Government shall be responsible for the foreign affairs relating to the MSAR.</a:t>
            </a:r>
          </a:p>
          <a:p>
            <a:r>
              <a:rPr lang="en-US" dirty="0" smtClean="0"/>
              <a:t>The MFA of PRC shall establish and office in Macau to deal with external affairs</a:t>
            </a:r>
          </a:p>
          <a:p>
            <a:r>
              <a:rPr lang="en-US" dirty="0" smtClean="0"/>
              <a:t>The Central People’s Government authorizes the MSAR to conduct relevant external affairs, on its own, in accordance with this Law</a:t>
            </a:r>
          </a:p>
          <a:p>
            <a:endParaRPr lang="en-US" dirty="0"/>
          </a:p>
        </p:txBody>
      </p:sp>
      <p:sp>
        <p:nvSpPr>
          <p:cNvPr id="3" name="Title 2"/>
          <p:cNvSpPr>
            <a:spLocks noGrp="1"/>
          </p:cNvSpPr>
          <p:nvPr>
            <p:ph type="title"/>
          </p:nvPr>
        </p:nvSpPr>
        <p:spPr/>
        <p:txBody>
          <a:bodyPr>
            <a:normAutofit fontScale="90000"/>
          </a:bodyPr>
          <a:lstStyle/>
          <a:p>
            <a:r>
              <a:rPr lang="en-US" dirty="0" smtClean="0"/>
              <a:t>Autonomy and its limits in external relations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Chapter VII</a:t>
            </a:r>
          </a:p>
          <a:p>
            <a:r>
              <a:rPr lang="en-US" dirty="0" smtClean="0"/>
              <a:t>Article 135- </a:t>
            </a:r>
            <a:r>
              <a:rPr lang="en-US" dirty="0" smtClean="0"/>
              <a:t> Participation of members of MSARG </a:t>
            </a:r>
            <a:r>
              <a:rPr lang="en-US" dirty="0" smtClean="0"/>
              <a:t>in </a:t>
            </a:r>
            <a:r>
              <a:rPr lang="en-US" dirty="0" smtClean="0"/>
              <a:t>n</a:t>
            </a:r>
            <a:r>
              <a:rPr lang="en-US" dirty="0" smtClean="0"/>
              <a:t>egotiations </a:t>
            </a:r>
            <a:r>
              <a:rPr lang="en-US" dirty="0" smtClean="0"/>
              <a:t>at the diplomatic </a:t>
            </a:r>
            <a:r>
              <a:rPr lang="en-US" dirty="0" smtClean="0"/>
              <a:t>level.</a:t>
            </a:r>
          </a:p>
          <a:p>
            <a:r>
              <a:rPr lang="en-US" dirty="0" smtClean="0"/>
              <a:t>Article 136-  MSAR own sphere as “Macau, China”</a:t>
            </a:r>
          </a:p>
          <a:p>
            <a:r>
              <a:rPr lang="en-US" dirty="0" smtClean="0"/>
              <a:t>Article 137- </a:t>
            </a:r>
            <a:r>
              <a:rPr lang="en-US" dirty="0" smtClean="0"/>
              <a:t> </a:t>
            </a:r>
            <a:r>
              <a:rPr lang="en-US" dirty="0" smtClean="0"/>
              <a:t>MSARG as </a:t>
            </a:r>
            <a:r>
              <a:rPr lang="en-US" dirty="0" smtClean="0"/>
              <a:t>m</a:t>
            </a:r>
            <a:r>
              <a:rPr lang="en-US" dirty="0" smtClean="0"/>
              <a:t>embers </a:t>
            </a:r>
            <a:r>
              <a:rPr lang="en-US" dirty="0" smtClean="0"/>
              <a:t>of PRC’s </a:t>
            </a:r>
            <a:r>
              <a:rPr lang="en-US" dirty="0" smtClean="0"/>
              <a:t>delegation</a:t>
            </a:r>
          </a:p>
          <a:p>
            <a:r>
              <a:rPr lang="en-US" dirty="0" smtClean="0"/>
              <a:t>Article 138-  Application of international agreements</a:t>
            </a:r>
          </a:p>
          <a:p>
            <a:r>
              <a:rPr lang="en-US" dirty="0" smtClean="0"/>
              <a:t>Article 139-  Own passport and immigration controls</a:t>
            </a:r>
          </a:p>
          <a:p>
            <a:r>
              <a:rPr lang="en-US" dirty="0" smtClean="0"/>
              <a:t>Article 140-  Visa</a:t>
            </a:r>
            <a:r>
              <a:rPr lang="en-US" dirty="0" smtClean="0"/>
              <a:t> abolition agreements</a:t>
            </a:r>
            <a:endParaRPr lang="en-US" dirty="0" smtClean="0"/>
          </a:p>
          <a:p>
            <a:r>
              <a:rPr lang="en-US" dirty="0" smtClean="0"/>
              <a:t>Article 141- Establish trade missions in foreign countries</a:t>
            </a:r>
          </a:p>
          <a:p>
            <a:r>
              <a:rPr lang="en-US" dirty="0" smtClean="0"/>
              <a:t>Article 142-  Allow missions of foreign states in MSAR</a:t>
            </a:r>
          </a:p>
          <a:p>
            <a:r>
              <a:rPr lang="en-US" dirty="0" smtClean="0"/>
              <a:t>Other articles- Article 112- WTO, separate customs territory; Article 134- refers to participation of NGO’s at international organizations.</a:t>
            </a:r>
            <a:endParaRPr lang="en-US" dirty="0"/>
          </a:p>
        </p:txBody>
      </p:sp>
      <p:sp>
        <p:nvSpPr>
          <p:cNvPr id="2" name="Title 1"/>
          <p:cNvSpPr>
            <a:spLocks noGrp="1"/>
          </p:cNvSpPr>
          <p:nvPr>
            <p:ph type="title"/>
          </p:nvPr>
        </p:nvSpPr>
        <p:spPr>
          <a:xfrm>
            <a:off x="571500" y="274638"/>
            <a:ext cx="8001000" cy="1308154"/>
          </a:xfrm>
        </p:spPr>
        <p:txBody>
          <a:bodyPr>
            <a:normAutofit fontScale="90000"/>
          </a:bodyPr>
          <a:lstStyle/>
          <a:p>
            <a:r>
              <a:rPr lang="en-US" dirty="0" smtClean="0"/>
              <a:t>External relations and the Basic Law</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MSAR may, on its own, using the name “Macau, China”, maintain and develop relations and conclude and implement agreements with foreign states and regions and relevant international organisations in the appropriate fields, including </a:t>
            </a:r>
            <a:r>
              <a:rPr lang="en-US" dirty="0" smtClean="0">
                <a:solidFill>
                  <a:schemeClr val="accent2"/>
                </a:solidFill>
              </a:rPr>
              <a:t>economic, trade, financial and monetary, shipping, communications, tourism, cultural, science and technology, and sports fields.</a:t>
            </a:r>
            <a:endParaRPr lang="en-US" dirty="0">
              <a:solidFill>
                <a:schemeClr val="accent2"/>
              </a:solidFill>
            </a:endParaRPr>
          </a:p>
        </p:txBody>
      </p:sp>
      <p:sp>
        <p:nvSpPr>
          <p:cNvPr id="3" name="Title 2"/>
          <p:cNvSpPr>
            <a:spLocks noGrp="1"/>
          </p:cNvSpPr>
          <p:nvPr>
            <p:ph type="title"/>
          </p:nvPr>
        </p:nvSpPr>
        <p:spPr/>
        <p:txBody>
          <a:bodyPr/>
          <a:lstStyle/>
          <a:p>
            <a:r>
              <a:rPr lang="en-US" dirty="0" smtClean="0"/>
              <a:t>Article 136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 Pereira, 2001)</a:t>
            </a:r>
            <a:endParaRPr lang="en-US" dirty="0"/>
          </a:p>
        </p:txBody>
      </p:sp>
      <p:sp>
        <p:nvSpPr>
          <p:cNvPr id="3" name="Content Placeholder 2"/>
          <p:cNvSpPr>
            <a:spLocks noGrp="1"/>
          </p:cNvSpPr>
          <p:nvPr>
            <p:ph idx="1"/>
          </p:nvPr>
        </p:nvSpPr>
        <p:spPr/>
        <p:txBody>
          <a:bodyPr>
            <a:normAutofit/>
          </a:bodyPr>
          <a:lstStyle/>
          <a:p>
            <a:r>
              <a:rPr lang="en-US" dirty="0" smtClean="0"/>
              <a:t>MBL vested the region with extensive powers to conduct its own external relations, to participate, though with subordinate status, in the PRC’s foreign policy...</a:t>
            </a:r>
          </a:p>
          <a:p>
            <a:r>
              <a:rPr lang="en-US" dirty="0" smtClean="0"/>
              <a:t>This dual status in the conducting of foreign relations reflects China’s principled approach to matters of sovereignty, which is subtly grounded in a semantic distinction between foreign affairs and external affairs</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 Pereira, 2001)</a:t>
            </a:r>
            <a:endParaRPr lang="en-US" dirty="0"/>
          </a:p>
        </p:txBody>
      </p:sp>
      <p:sp>
        <p:nvSpPr>
          <p:cNvPr id="3" name="Content Placeholder 2"/>
          <p:cNvSpPr>
            <a:spLocks noGrp="1"/>
          </p:cNvSpPr>
          <p:nvPr>
            <p:ph idx="1"/>
          </p:nvPr>
        </p:nvSpPr>
        <p:spPr/>
        <p:txBody>
          <a:bodyPr>
            <a:normAutofit fontScale="92500"/>
          </a:bodyPr>
          <a:lstStyle/>
          <a:p>
            <a:r>
              <a:rPr lang="en-US" dirty="0" smtClean="0"/>
              <a:t>[MSAR] capacity to conduct external relations...is functionally limited...to the fulfilling of task derived from its </a:t>
            </a:r>
            <a:r>
              <a:rPr lang="en-US" dirty="0" smtClean="0">
                <a:solidFill>
                  <a:schemeClr val="accent2"/>
                </a:solidFill>
              </a:rPr>
              <a:t>economic and cultural autonomy...as an emergent type of non-sovereign autonomous international actors </a:t>
            </a:r>
          </a:p>
          <a:p>
            <a:r>
              <a:rPr lang="en-US" dirty="0" smtClean="0"/>
              <a:t>However, given their [SARs] highly sensitive international status, </a:t>
            </a:r>
            <a:r>
              <a:rPr lang="en-US" dirty="0" smtClean="0">
                <a:solidFill>
                  <a:schemeClr val="accent2"/>
                </a:solidFill>
              </a:rPr>
              <a:t>their separate identity will be largely determined by an equation…The SARs’capacity to engage in autonomous external relations and the Central Government attitude in that regard</a:t>
            </a:r>
            <a:endParaRPr lang="en-US" dirty="0">
              <a:solidFill>
                <a:schemeClr val="accent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3314" name="Picture 2" descr="BACKGROUND3b"/>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pic>
        <p:nvPicPr>
          <p:cNvPr id="13315" name="Picture 3" descr="BACKGROUND3b"/>
          <p:cNvPicPr>
            <a:picLocks noChangeAspect="1" noChangeArrowheads="1"/>
          </p:cNvPicPr>
          <p:nvPr/>
        </p:nvPicPr>
        <p:blipFill>
          <a:blip r:embed="rId2"/>
          <a:srcRect/>
          <a:stretch>
            <a:fillRect/>
          </a:stretch>
        </p:blipFill>
        <p:spPr bwMode="auto">
          <a:xfrm>
            <a:off x="-152400" y="-76200"/>
            <a:ext cx="9753600" cy="7315200"/>
          </a:xfrm>
          <a:prstGeom prst="rect">
            <a:avLst/>
          </a:prstGeom>
          <a:noFill/>
        </p:spPr>
      </p:pic>
      <p:grpSp>
        <p:nvGrpSpPr>
          <p:cNvPr id="2" name="Group 7"/>
          <p:cNvGrpSpPr>
            <a:grpSpLocks noGrp="1" noChangeAspect="1"/>
          </p:cNvGrpSpPr>
          <p:nvPr>
            <p:ph idx="1"/>
          </p:nvPr>
        </p:nvGrpSpPr>
        <p:grpSpPr bwMode="auto">
          <a:xfrm>
            <a:off x="1524000" y="2133600"/>
            <a:ext cx="8001000" cy="4724400"/>
            <a:chOff x="288" y="921"/>
            <a:chExt cx="5040" cy="2976"/>
          </a:xfrm>
        </p:grpSpPr>
        <p:sp>
          <p:nvSpPr>
            <p:cNvPr id="13318" name="AutoShape 6"/>
            <p:cNvSpPr>
              <a:spLocks noChangeAspect="1" noChangeArrowheads="1" noTextEdit="1"/>
            </p:cNvSpPr>
            <p:nvPr/>
          </p:nvSpPr>
          <p:spPr bwMode="auto">
            <a:xfrm>
              <a:off x="288" y="921"/>
              <a:ext cx="5040" cy="2976"/>
            </a:xfrm>
            <a:prstGeom prst="rect">
              <a:avLst/>
            </a:prstGeom>
            <a:noFill/>
            <a:ln w="9525">
              <a:noFill/>
              <a:miter lim="800000"/>
              <a:headEnd/>
              <a:tailEnd/>
            </a:ln>
          </p:spPr>
          <p:txBody>
            <a:bodyPr>
              <a:prstTxWarp prst="textNoShape">
                <a:avLst/>
              </a:prstTxWarp>
            </a:bodyPr>
            <a:lstStyle/>
            <a:p>
              <a:endParaRPr lang="en-US"/>
            </a:p>
          </p:txBody>
        </p:sp>
        <p:sp>
          <p:nvSpPr>
            <p:cNvPr id="13332" name="_s13332"/>
            <p:cNvSpPr>
              <a:spLocks noChangeArrowheads="1" noTextEdit="1"/>
            </p:cNvSpPr>
            <p:nvPr/>
          </p:nvSpPr>
          <p:spPr bwMode="auto">
            <a:xfrm>
              <a:off x="1418" y="1367"/>
              <a:ext cx="2084" cy="2084"/>
            </a:xfrm>
            <a:custGeom>
              <a:avLst/>
              <a:gdLst>
                <a:gd name="G0" fmla="+- 2700 0 0"/>
                <a:gd name="G1" fmla="+- 21600 0 2700"/>
                <a:gd name="G2" fmla="+- 21600 0 27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700" y="10800"/>
                  </a:moveTo>
                  <a:cubicBezTo>
                    <a:pt x="2700" y="15274"/>
                    <a:pt x="6326" y="18900"/>
                    <a:pt x="10800" y="18900"/>
                  </a:cubicBezTo>
                  <a:cubicBezTo>
                    <a:pt x="15274" y="18900"/>
                    <a:pt x="18900" y="15274"/>
                    <a:pt x="18900" y="10800"/>
                  </a:cubicBezTo>
                  <a:cubicBezTo>
                    <a:pt x="18900" y="6326"/>
                    <a:pt x="15274" y="2700"/>
                    <a:pt x="10800" y="2700"/>
                  </a:cubicBezTo>
                  <a:cubicBezTo>
                    <a:pt x="6326" y="2700"/>
                    <a:pt x="2700" y="6326"/>
                    <a:pt x="2700" y="10800"/>
                  </a:cubicBezTo>
                  <a:close/>
                </a:path>
              </a:pathLst>
            </a:custGeom>
            <a:gradFill rotWithShape="1">
              <a:gsLst>
                <a:gs pos="0">
                  <a:schemeClr val="bg1"/>
                </a:gs>
                <a:gs pos="100000">
                  <a:schemeClr val="bg2"/>
                </a:gs>
              </a:gsLst>
              <a:path path="rect">
                <a:fillToRect t="100000" r="100000"/>
              </a:path>
            </a:gradFill>
            <a:ln w="9525">
              <a:round/>
              <a:headEnd/>
              <a:tailEnd/>
            </a:ln>
            <a:scene3d>
              <a:camera prst="legacyPerspectiveBottom"/>
              <a:lightRig rig="legacyFlat3" dir="t"/>
            </a:scene3d>
            <a:sp3d extrusionH="430200" prstMaterial="legacyMatte">
              <a:bevelT w="13500" h="13500" prst="angle"/>
              <a:bevelB w="13500" h="13500" prst="angle"/>
              <a:extrusionClr>
                <a:schemeClr val="bg1"/>
              </a:extrusionClr>
            </a:sp3d>
          </p:spPr>
          <p:txBody>
            <a:bodyPr>
              <a:prstTxWarp prst="textNoShape">
                <a:avLst/>
              </a:prstTxWarp>
              <a:flatTx/>
            </a:bodyPr>
            <a:lstStyle/>
            <a:p>
              <a:endParaRPr lang="en-US"/>
            </a:p>
          </p:txBody>
        </p:sp>
        <p:sp>
          <p:nvSpPr>
            <p:cNvPr id="13325" name="_s13325"/>
            <p:cNvSpPr>
              <a:spLocks/>
            </p:cNvSpPr>
            <p:nvPr/>
          </p:nvSpPr>
          <p:spPr bwMode="auto">
            <a:xfrm>
              <a:off x="3781" y="1852"/>
              <a:ext cx="418" cy="278"/>
            </a:xfrm>
            <a:prstGeom prst="callout2">
              <a:avLst>
                <a:gd name="adj1" fmla="val 25898"/>
                <a:gd name="adj2" fmla="val -11481"/>
                <a:gd name="adj3" fmla="val 25898"/>
                <a:gd name="adj4" fmla="val -19856"/>
                <a:gd name="adj5" fmla="val 200361"/>
                <a:gd name="adj6" fmla="val -97847"/>
              </a:avLst>
            </a:prstGeom>
            <a:noFill/>
            <a:ln w="9525">
              <a:solidFill>
                <a:schemeClr val="tx1"/>
              </a:solidFill>
              <a:miter lim="800000"/>
              <a:headEnd/>
              <a:tailEnd/>
            </a:ln>
          </p:spPr>
          <p:txBody>
            <a:bodyPr wrap="none">
              <a:prstTxWarp prst="textNoShape">
                <a:avLst/>
              </a:prstTxWarp>
            </a:bodyPr>
            <a:lstStyle/>
            <a:p>
              <a:r>
                <a:rPr lang="en-US" sz="1400">
                  <a:solidFill>
                    <a:srgbClr val="FFFF99"/>
                  </a:solidFill>
                </a:rPr>
                <a:t>Defense and F. Affairs</a:t>
              </a:r>
            </a:p>
            <a:p>
              <a:r>
                <a:rPr lang="en-US" sz="1400">
                  <a:solidFill>
                    <a:srgbClr val="FFFF99"/>
                  </a:solidFill>
                </a:rPr>
                <a:t>(exclusive CG)</a:t>
              </a:r>
            </a:p>
          </p:txBody>
        </p:sp>
        <p:sp>
          <p:nvSpPr>
            <p:cNvPr id="13333" name="_s13333"/>
            <p:cNvSpPr>
              <a:spLocks noChangeArrowheads="1" noTextEdit="1"/>
            </p:cNvSpPr>
            <p:nvPr/>
          </p:nvSpPr>
          <p:spPr bwMode="auto">
            <a:xfrm>
              <a:off x="1679" y="1628"/>
              <a:ext cx="1563" cy="1563"/>
            </a:xfrm>
            <a:custGeom>
              <a:avLst/>
              <a:gdLst>
                <a:gd name="G0" fmla="+- 3600 0 0"/>
                <a:gd name="G1" fmla="+- 21600 0 3600"/>
                <a:gd name="G2" fmla="+- 21600 0 36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600" y="10800"/>
                  </a:moveTo>
                  <a:cubicBezTo>
                    <a:pt x="3600" y="14776"/>
                    <a:pt x="6824" y="18000"/>
                    <a:pt x="10800" y="18000"/>
                  </a:cubicBezTo>
                  <a:cubicBezTo>
                    <a:pt x="14776" y="18000"/>
                    <a:pt x="18000" y="14776"/>
                    <a:pt x="18000" y="10800"/>
                  </a:cubicBezTo>
                  <a:cubicBezTo>
                    <a:pt x="18000" y="6824"/>
                    <a:pt x="14776" y="3600"/>
                    <a:pt x="10800" y="3600"/>
                  </a:cubicBezTo>
                  <a:cubicBezTo>
                    <a:pt x="6824" y="3600"/>
                    <a:pt x="3600" y="6824"/>
                    <a:pt x="3600" y="10800"/>
                  </a:cubicBezTo>
                  <a:close/>
                </a:path>
              </a:pathLst>
            </a:custGeom>
            <a:gradFill rotWithShape="1">
              <a:gsLst>
                <a:gs pos="0">
                  <a:schemeClr val="bg1"/>
                </a:gs>
                <a:gs pos="100000">
                  <a:schemeClr val="folHlink"/>
                </a:gs>
              </a:gsLst>
              <a:path path="rect">
                <a:fillToRect t="100000" r="100000"/>
              </a:path>
            </a:gradFill>
            <a:ln w="9525">
              <a:round/>
              <a:headEnd/>
              <a:tailEnd/>
            </a:ln>
            <a:scene3d>
              <a:camera prst="legacyPerspectiveBottom"/>
              <a:lightRig rig="legacyFlat3" dir="t"/>
            </a:scene3d>
            <a:sp3d extrusionH="430200" prstMaterial="legacyMatte">
              <a:bevelT w="13500" h="13500" prst="angle"/>
              <a:bevelB w="13500" h="13500" prst="angle"/>
              <a:extrusionClr>
                <a:schemeClr val="bg1"/>
              </a:extrusionClr>
            </a:sp3d>
          </p:spPr>
          <p:txBody>
            <a:bodyPr>
              <a:prstTxWarp prst="textNoShape">
                <a:avLst/>
              </a:prstTxWarp>
              <a:flatTx/>
            </a:bodyPr>
            <a:lstStyle/>
            <a:p>
              <a:endParaRPr lang="en-US"/>
            </a:p>
          </p:txBody>
        </p:sp>
        <p:sp>
          <p:nvSpPr>
            <p:cNvPr id="13321" name="_s13321"/>
            <p:cNvSpPr>
              <a:spLocks/>
            </p:cNvSpPr>
            <p:nvPr/>
          </p:nvSpPr>
          <p:spPr bwMode="auto">
            <a:xfrm>
              <a:off x="3781" y="1574"/>
              <a:ext cx="418" cy="278"/>
            </a:xfrm>
            <a:prstGeom prst="callout2">
              <a:avLst>
                <a:gd name="adj1" fmla="val 25898"/>
                <a:gd name="adj2" fmla="val -11481"/>
                <a:gd name="adj3" fmla="val 25898"/>
                <a:gd name="adj4" fmla="val -19856"/>
                <a:gd name="adj5" fmla="val 300361"/>
                <a:gd name="adj6" fmla="val -160046"/>
              </a:avLst>
            </a:prstGeom>
            <a:noFill/>
            <a:ln w="9525">
              <a:solidFill>
                <a:schemeClr val="tx1"/>
              </a:solidFill>
              <a:miter lim="800000"/>
              <a:headEnd/>
              <a:tailEnd/>
            </a:ln>
          </p:spPr>
          <p:txBody>
            <a:bodyPr wrap="none">
              <a:prstTxWarp prst="textNoShape">
                <a:avLst/>
              </a:prstTxWarp>
            </a:bodyPr>
            <a:lstStyle/>
            <a:p>
              <a:r>
                <a:rPr lang="en-US" sz="1400" dirty="0" smtClean="0">
                  <a:solidFill>
                    <a:srgbClr val="FFFF99"/>
                  </a:solidFill>
                </a:rPr>
                <a:t>Macau Forum</a:t>
              </a:r>
              <a:endParaRPr lang="en-US" sz="1400" dirty="0">
                <a:solidFill>
                  <a:srgbClr val="FFFF99"/>
                </a:solidFill>
              </a:endParaRPr>
            </a:p>
          </p:txBody>
        </p:sp>
        <p:sp>
          <p:nvSpPr>
            <p:cNvPr id="13334" name="_s13334"/>
            <p:cNvSpPr>
              <a:spLocks noChangeArrowheads="1" noTextEdit="1"/>
            </p:cNvSpPr>
            <p:nvPr/>
          </p:nvSpPr>
          <p:spPr bwMode="auto">
            <a:xfrm>
              <a:off x="1939" y="1888"/>
              <a:ext cx="1042" cy="1042"/>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bg1"/>
                </a:gs>
                <a:gs pos="100000">
                  <a:schemeClr val="accent1"/>
                </a:gs>
              </a:gsLst>
              <a:path path="rect">
                <a:fillToRect t="100000" r="100000"/>
              </a:path>
            </a:gradFill>
            <a:ln w="9525">
              <a:round/>
              <a:headEnd/>
              <a:tailEnd/>
            </a:ln>
            <a:scene3d>
              <a:camera prst="legacyPerspectiveBottom"/>
              <a:lightRig rig="legacyFlat3" dir="t"/>
            </a:scene3d>
            <a:sp3d extrusionH="430200" prstMaterial="legacyMatte">
              <a:bevelT w="13500" h="13500" prst="angle"/>
              <a:bevelB w="13500" h="13500" prst="angle"/>
              <a:extrusionClr>
                <a:schemeClr val="bg1"/>
              </a:extrusionClr>
            </a:sp3d>
          </p:spPr>
          <p:txBody>
            <a:bodyPr>
              <a:prstTxWarp prst="textNoShape">
                <a:avLst/>
              </a:prstTxWarp>
              <a:flatTx/>
            </a:bodyPr>
            <a:lstStyle/>
            <a:p>
              <a:endParaRPr lang="en-US"/>
            </a:p>
          </p:txBody>
        </p:sp>
        <p:sp>
          <p:nvSpPr>
            <p:cNvPr id="13323" name="_s13323"/>
            <p:cNvSpPr>
              <a:spLocks/>
            </p:cNvSpPr>
            <p:nvPr/>
          </p:nvSpPr>
          <p:spPr bwMode="auto">
            <a:xfrm>
              <a:off x="3781" y="1296"/>
              <a:ext cx="418" cy="278"/>
            </a:xfrm>
            <a:prstGeom prst="callout2">
              <a:avLst>
                <a:gd name="adj1" fmla="val 25898"/>
                <a:gd name="adj2" fmla="val -11481"/>
                <a:gd name="adj3" fmla="val 25898"/>
                <a:gd name="adj4" fmla="val -19856"/>
                <a:gd name="adj5" fmla="val 400361"/>
                <a:gd name="adj6" fmla="val -222486"/>
              </a:avLst>
            </a:prstGeom>
            <a:noFill/>
            <a:ln w="9525">
              <a:solidFill>
                <a:schemeClr val="tx1"/>
              </a:solidFill>
              <a:miter lim="800000"/>
              <a:headEnd/>
              <a:tailEnd/>
            </a:ln>
          </p:spPr>
          <p:txBody>
            <a:bodyPr wrap="none">
              <a:prstTxWarp prst="textNoShape">
                <a:avLst/>
              </a:prstTxWarp>
            </a:bodyPr>
            <a:lstStyle/>
            <a:p>
              <a:r>
                <a:rPr lang="en-US" sz="1400">
                  <a:solidFill>
                    <a:srgbClr val="FFFF99"/>
                  </a:solidFill>
                </a:rPr>
                <a:t>Restrictive autonomy (BL)</a:t>
              </a:r>
            </a:p>
          </p:txBody>
        </p:sp>
        <p:sp>
          <p:nvSpPr>
            <p:cNvPr id="13335" name="_s13335"/>
            <p:cNvSpPr>
              <a:spLocks noChangeArrowheads="1" noTextEdit="1"/>
            </p:cNvSpPr>
            <p:nvPr/>
          </p:nvSpPr>
          <p:spPr bwMode="auto">
            <a:xfrm>
              <a:off x="2200" y="2149"/>
              <a:ext cx="521" cy="521"/>
            </a:xfrm>
            <a:prstGeom prst="ellipse">
              <a:avLst/>
            </a:prstGeom>
            <a:gradFill rotWithShape="1">
              <a:gsLst>
                <a:gs pos="0">
                  <a:schemeClr val="bg1"/>
                </a:gs>
                <a:gs pos="100000">
                  <a:schemeClr val="hlink"/>
                </a:gs>
              </a:gsLst>
              <a:path path="rect">
                <a:fillToRect t="100000" r="100000"/>
              </a:path>
            </a:gradFill>
            <a:ln w="9525">
              <a:round/>
              <a:headEnd/>
              <a:tailEnd/>
            </a:ln>
            <a:scene3d>
              <a:camera prst="legacyPerspectiveBottom"/>
              <a:lightRig rig="legacyFlat3" dir="t"/>
            </a:scene3d>
            <a:sp3d extrusionH="430200" prstMaterial="legacyMatte">
              <a:bevelT w="13500" h="13500" prst="angle"/>
              <a:bevelB w="13500" h="13500" prst="angle"/>
              <a:extrusionClr>
                <a:schemeClr val="bg1"/>
              </a:extrusionClr>
            </a:sp3d>
          </p:spPr>
          <p:txBody>
            <a:bodyPr>
              <a:prstTxWarp prst="textNoShape">
                <a:avLst/>
              </a:prstTxWarp>
              <a:flatTx/>
            </a:bodyPr>
            <a:lstStyle/>
            <a:p>
              <a:endParaRPr lang="en-US"/>
            </a:p>
          </p:txBody>
        </p:sp>
        <p:sp>
          <p:nvSpPr>
            <p:cNvPr id="13327" name="_s13327"/>
            <p:cNvSpPr>
              <a:spLocks/>
            </p:cNvSpPr>
            <p:nvPr/>
          </p:nvSpPr>
          <p:spPr bwMode="auto">
            <a:xfrm>
              <a:off x="3781" y="1018"/>
              <a:ext cx="418" cy="278"/>
            </a:xfrm>
            <a:prstGeom prst="callout2">
              <a:avLst>
                <a:gd name="adj1" fmla="val 25898"/>
                <a:gd name="adj2" fmla="val -11481"/>
                <a:gd name="adj3" fmla="val 25898"/>
                <a:gd name="adj4" fmla="val -19856"/>
                <a:gd name="adj5" fmla="val 500361"/>
                <a:gd name="adj6" fmla="val -315792"/>
              </a:avLst>
            </a:prstGeom>
            <a:noFill/>
            <a:ln w="9525">
              <a:solidFill>
                <a:schemeClr val="tx1"/>
              </a:solidFill>
              <a:miter lim="800000"/>
              <a:headEnd/>
              <a:tailEnd/>
            </a:ln>
          </p:spPr>
          <p:txBody>
            <a:bodyPr wrap="none">
              <a:prstTxWarp prst="textNoShape">
                <a:avLst/>
              </a:prstTxWarp>
            </a:bodyPr>
            <a:lstStyle/>
            <a:p>
              <a:r>
                <a:rPr lang="en-US" sz="1400">
                  <a:solidFill>
                    <a:srgbClr val="FFFF99"/>
                  </a:solidFill>
                </a:rPr>
                <a:t>Article 136 BL</a:t>
              </a:r>
            </a:p>
          </p:txBody>
        </p:sp>
      </p:grpSp>
      <p:sp>
        <p:nvSpPr>
          <p:cNvPr id="13316" name="Rectangle 4"/>
          <p:cNvSpPr>
            <a:spLocks noGrp="1" noChangeArrowheads="1"/>
          </p:cNvSpPr>
          <p:nvPr>
            <p:ph type="title"/>
          </p:nvPr>
        </p:nvSpPr>
        <p:spPr>
          <a:xfrm>
            <a:off x="1219200" y="274638"/>
            <a:ext cx="7467600" cy="1143000"/>
          </a:xfrm>
        </p:spPr>
        <p:txBody>
          <a:bodyPr>
            <a:normAutofit fontScale="90000"/>
          </a:bodyPr>
          <a:lstStyle/>
          <a:p>
            <a:r>
              <a:rPr lang="en-US" sz="4000" dirty="0">
                <a:solidFill>
                  <a:srgbClr val="FFFF99"/>
                </a:solidFill>
              </a:rPr>
              <a:t>The four-tier structure of Macau’s (HK) external affairs</a:t>
            </a:r>
            <a:r>
              <a:rPr lang="en-US" dirty="0">
                <a:solidFill>
                  <a:srgbClr val="FFFF99"/>
                </a:solidFill>
              </a:rPr>
              <a:t> </a:t>
            </a:r>
            <a:r>
              <a:rPr lang="en-US" sz="2700" dirty="0" smtClean="0">
                <a:solidFill>
                  <a:srgbClr val="FFFF99"/>
                </a:solidFill>
              </a:rPr>
              <a:t>(Marques, 2008, based </a:t>
            </a:r>
            <a:r>
              <a:rPr lang="en-US" sz="2700" dirty="0">
                <a:solidFill>
                  <a:srgbClr val="FFFF99"/>
                </a:solidFill>
              </a:rPr>
              <a:t>on </a:t>
            </a:r>
            <a:r>
              <a:rPr lang="en-US" sz="2700" dirty="0" err="1">
                <a:solidFill>
                  <a:srgbClr val="FFFF99"/>
                </a:solidFill>
              </a:rPr>
              <a:t>Neves</a:t>
            </a:r>
            <a:r>
              <a:rPr lang="en-US" sz="2700" dirty="0">
                <a:solidFill>
                  <a:srgbClr val="FFFF99"/>
                </a:solidFill>
              </a:rPr>
              <a:t>, 2001)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As a non-sovereign region, Macao enjoys wide-ranging and close relationships with most countries and regions throughout the world. This is an advantage for Macao in its longstanding, extensive, direct, friendly and beneficial relationships, particularly those with European Union (EU) member states and Romance language-speaking countries.</a:t>
            </a:r>
          </a:p>
          <a:p>
            <a:r>
              <a:rPr lang="en-US" dirty="0" smtClean="0"/>
              <a:t>It is the only Chinese city capable of developing special relationships with the Portuguese-speaking countries on four continents.</a:t>
            </a:r>
            <a:endParaRPr lang="en-US" dirty="0"/>
          </a:p>
        </p:txBody>
      </p:sp>
      <p:sp>
        <p:nvSpPr>
          <p:cNvPr id="3" name="Title 2"/>
          <p:cNvSpPr>
            <a:spLocks noGrp="1"/>
          </p:cNvSpPr>
          <p:nvPr>
            <p:ph type="title"/>
          </p:nvPr>
        </p:nvSpPr>
        <p:spPr/>
        <p:txBody>
          <a:bodyPr>
            <a:normAutofit fontScale="90000"/>
          </a:bodyPr>
          <a:lstStyle/>
          <a:p>
            <a:r>
              <a:rPr lang="en-US" dirty="0" smtClean="0"/>
              <a:t>What brings Macau which is new? (GIS-MSAR, 2011)</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Application of </a:t>
            </a:r>
            <a:r>
              <a:rPr lang="en-US" smtClean="0"/>
              <a:t>international conventions</a:t>
            </a:r>
          </a:p>
        </p:txBody>
      </p:sp>
      <p:sp>
        <p:nvSpPr>
          <p:cNvPr id="3" name="Title 2"/>
          <p:cNvSpPr>
            <a:spLocks noGrp="1"/>
          </p:cNvSpPr>
          <p:nvPr>
            <p:ph type="title"/>
          </p:nvPr>
        </p:nvSpPr>
        <p:spPr/>
        <p:txBody>
          <a:bodyPr/>
          <a:lstStyle/>
          <a:p>
            <a:r>
              <a:rPr lang="en-US" dirty="0" smtClean="0"/>
              <a:t>Macau and the World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mtClean="0"/>
              <a:t>Inter</a:t>
            </a:r>
            <a:r>
              <a:rPr lang="en-US" dirty="0" smtClean="0"/>
              <a:t>-governmental organizations in which MSAR enjoys independent status- 13, including WTO (member) and UNESCO ( associate member) , World Tourism organization (associate member) and World Customs organization (member).</a:t>
            </a:r>
          </a:p>
          <a:p>
            <a:r>
              <a:rPr lang="en-US" dirty="0" smtClean="0"/>
              <a:t>Participation in international organizations and Conferences by January 2009, MSAR has attended 141 international inter-governmental conferences by joining the Chinese Delegation,  sent its own delegation in the name of </a:t>
            </a:r>
            <a:r>
              <a:rPr lang="en-US" dirty="0" smtClean="0"/>
              <a:t>“Macao, China” to 244 international conferences and </a:t>
            </a:r>
            <a:r>
              <a:rPr lang="en-US" dirty="0" smtClean="0"/>
              <a:t>hosted 9 large-scale international IGC and events.</a:t>
            </a:r>
            <a:endParaRPr lang="en-US" dirty="0"/>
          </a:p>
        </p:txBody>
      </p:sp>
      <p:sp>
        <p:nvSpPr>
          <p:cNvPr id="3" name="Title 2"/>
          <p:cNvSpPr>
            <a:spLocks noGrp="1"/>
          </p:cNvSpPr>
          <p:nvPr>
            <p:ph type="title"/>
          </p:nvPr>
        </p:nvSpPr>
        <p:spPr/>
        <p:txBody>
          <a:bodyPr/>
          <a:lstStyle/>
          <a:p>
            <a:r>
              <a:rPr lang="en-US" dirty="0" smtClean="0"/>
              <a:t>Macau and the World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Introduction- Why this topic</a:t>
            </a:r>
          </a:p>
          <a:p>
            <a:r>
              <a:rPr lang="en-US" dirty="0" smtClean="0"/>
              <a:t>Actorness- Definition, autonomy and its limits, type of actorness</a:t>
            </a:r>
          </a:p>
          <a:p>
            <a:r>
              <a:rPr lang="en-US" dirty="0" smtClean="0"/>
              <a:t>Macau-EC/EU</a:t>
            </a:r>
          </a:p>
          <a:p>
            <a:r>
              <a:rPr lang="en-US" dirty="0" smtClean="0"/>
              <a:t>Conclusions</a:t>
            </a:r>
          </a:p>
          <a:p>
            <a:endParaRPr lang="en-US" dirty="0"/>
          </a:p>
        </p:txBody>
      </p:sp>
      <p:sp>
        <p:nvSpPr>
          <p:cNvPr id="2" name="Title 1"/>
          <p:cNvSpPr>
            <a:spLocks noGrp="1"/>
          </p:cNvSpPr>
          <p:nvPr>
            <p:ph type="title"/>
          </p:nvPr>
        </p:nvSpPr>
        <p:spPr/>
        <p:txBody>
          <a:bodyPr/>
          <a:lstStyle/>
          <a:p>
            <a:r>
              <a:rPr lang="en-US" dirty="0" smtClean="0"/>
              <a:t>Chapters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Historical relations- The “most European city in Asia”</a:t>
            </a:r>
          </a:p>
          <a:p>
            <a:r>
              <a:rPr lang="en-US" dirty="0" smtClean="0"/>
              <a:t>Economic and trade relations- 1986 Trade and Textiles agreement/ MFA</a:t>
            </a:r>
          </a:p>
          <a:p>
            <a:r>
              <a:rPr lang="en-US" dirty="0" smtClean="0"/>
              <a:t>2</a:t>
            </a:r>
            <a:r>
              <a:rPr lang="en-US" baseline="30000" dirty="0" smtClean="0"/>
              <a:t>nd</a:t>
            </a:r>
            <a:r>
              <a:rPr lang="en-US" dirty="0" smtClean="0"/>
              <a:t> export market (in alternate with US as first)</a:t>
            </a:r>
          </a:p>
          <a:p>
            <a:r>
              <a:rPr lang="en-US" dirty="0" smtClean="0"/>
              <a:t>Portugal as EC/EU member</a:t>
            </a:r>
          </a:p>
          <a:p>
            <a:r>
              <a:rPr lang="en-US" dirty="0" smtClean="0"/>
              <a:t>EC/Macau agreement proposed by Rocha Vieira to Jacques Delors, President of the Commission during Europalia at Brussels, 1991.</a:t>
            </a:r>
          </a:p>
          <a:p>
            <a:r>
              <a:rPr lang="en-US" dirty="0" smtClean="0">
                <a:solidFill>
                  <a:schemeClr val="accent3"/>
                </a:solidFill>
              </a:rPr>
              <a:t>The need to differentiate Macau from HK</a:t>
            </a:r>
          </a:p>
        </p:txBody>
      </p:sp>
      <p:sp>
        <p:nvSpPr>
          <p:cNvPr id="3" name="Title 2"/>
          <p:cNvSpPr>
            <a:spLocks noGrp="1"/>
          </p:cNvSpPr>
          <p:nvPr>
            <p:ph type="title"/>
          </p:nvPr>
        </p:nvSpPr>
        <p:spPr/>
        <p:txBody>
          <a:bodyPr>
            <a:normAutofit fontScale="90000"/>
          </a:bodyPr>
          <a:lstStyle/>
          <a:p>
            <a:r>
              <a:rPr lang="en-US" dirty="0" smtClean="0"/>
              <a:t>Macau-EU relations</a:t>
            </a:r>
            <a:br>
              <a:rPr lang="en-US" dirty="0" smtClean="0"/>
            </a:br>
            <a:r>
              <a:rPr lang="en-US" dirty="0" smtClean="0"/>
              <a:t>Background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Macau as a separate process from HK/ no linkage</a:t>
            </a:r>
          </a:p>
          <a:p>
            <a:r>
              <a:rPr lang="en-US" dirty="0" smtClean="0"/>
              <a:t>Macau has its own identity and issues</a:t>
            </a:r>
          </a:p>
          <a:p>
            <a:r>
              <a:rPr lang="en-US" dirty="0" smtClean="0"/>
              <a:t>The positioning of Macau as a platform for the West bank of the Pearl River Delta</a:t>
            </a:r>
          </a:p>
          <a:p>
            <a:r>
              <a:rPr lang="en-US" dirty="0" smtClean="0"/>
              <a:t>Macau’s relations with the world closer to Europe, while HK closer to the US</a:t>
            </a:r>
          </a:p>
          <a:p>
            <a:r>
              <a:rPr lang="en-US" dirty="0" smtClean="0"/>
              <a:t>Development process based on building the hard and software to exercise its autonomic status</a:t>
            </a:r>
            <a:endParaRPr lang="en-US" dirty="0"/>
          </a:p>
        </p:txBody>
      </p:sp>
      <p:sp>
        <p:nvSpPr>
          <p:cNvPr id="3" name="Title 2"/>
          <p:cNvSpPr>
            <a:spLocks noGrp="1"/>
          </p:cNvSpPr>
          <p:nvPr>
            <p:ph type="title"/>
          </p:nvPr>
        </p:nvSpPr>
        <p:spPr/>
        <p:txBody>
          <a:bodyPr/>
          <a:lstStyle/>
          <a:p>
            <a:r>
              <a:rPr lang="en-US" dirty="0" smtClean="0"/>
              <a:t>The Politics of identity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Initialed at Luxemburg, 15/6/1992, effective 1/1/1993.</a:t>
            </a:r>
          </a:p>
          <a:p>
            <a:r>
              <a:rPr lang="en-US" dirty="0" smtClean="0"/>
              <a:t>Third Generation agreement –Art. 1- Cooperation between the Community and Macau and the implementation of this Agreement is based on respect for democratic principles and human rights which inspires the policies of both the Community and Macao.</a:t>
            </a:r>
          </a:p>
          <a:p>
            <a:r>
              <a:rPr lang="en-US" dirty="0" smtClean="0"/>
              <a:t>RV remarked (2010) it was esoteric to have a 3</a:t>
            </a:r>
            <a:r>
              <a:rPr lang="en-US" baseline="30000" dirty="0" smtClean="0"/>
              <a:t>rd</a:t>
            </a:r>
            <a:r>
              <a:rPr lang="en-US" dirty="0" smtClean="0"/>
              <a:t> generation agreement signed with EC...</a:t>
            </a:r>
            <a:endParaRPr lang="en-US" dirty="0"/>
          </a:p>
        </p:txBody>
      </p:sp>
      <p:sp>
        <p:nvSpPr>
          <p:cNvPr id="3" name="Title 2"/>
          <p:cNvSpPr>
            <a:spLocks noGrp="1"/>
          </p:cNvSpPr>
          <p:nvPr>
            <p:ph type="title"/>
          </p:nvPr>
        </p:nvSpPr>
        <p:spPr/>
        <p:txBody>
          <a:bodyPr>
            <a:normAutofit fontScale="90000"/>
          </a:bodyPr>
          <a:lstStyle/>
          <a:p>
            <a:r>
              <a:rPr lang="en-US" dirty="0" smtClean="0"/>
              <a:t>The Trade and Economic Cooperation Agreement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solidFill>
                  <a:srgbClr val="92D050"/>
                </a:solidFill>
              </a:rPr>
              <a:t>Trade</a:t>
            </a:r>
            <a:r>
              <a:rPr lang="en-US" dirty="0" smtClean="0">
                <a:solidFill>
                  <a:schemeClr val="accent2"/>
                </a:solidFill>
              </a:rPr>
              <a:t>- Conformity with GATT (later WTO) rules</a:t>
            </a:r>
          </a:p>
          <a:p>
            <a:r>
              <a:rPr lang="en-US" dirty="0" smtClean="0">
                <a:solidFill>
                  <a:schemeClr val="accent2"/>
                </a:solidFill>
              </a:rPr>
              <a:t>Other fields- </a:t>
            </a:r>
            <a:r>
              <a:rPr lang="en-US" dirty="0" smtClean="0">
                <a:solidFill>
                  <a:srgbClr val="92D050"/>
                </a:solidFill>
              </a:rPr>
              <a:t>Industrial cooperation; investment</a:t>
            </a:r>
            <a:r>
              <a:rPr lang="en-US" dirty="0" smtClean="0">
                <a:solidFill>
                  <a:schemeClr val="accent2"/>
                </a:solidFill>
              </a:rPr>
              <a:t>; information, </a:t>
            </a:r>
            <a:r>
              <a:rPr lang="en-US" dirty="0" smtClean="0">
                <a:solidFill>
                  <a:srgbClr val="92D050"/>
                </a:solidFill>
              </a:rPr>
              <a:t>communication</a:t>
            </a:r>
            <a:r>
              <a:rPr lang="en-US" dirty="0" smtClean="0">
                <a:solidFill>
                  <a:schemeClr val="accent2"/>
                </a:solidFill>
              </a:rPr>
              <a:t> and </a:t>
            </a:r>
            <a:r>
              <a:rPr lang="en-US" dirty="0" smtClean="0">
                <a:solidFill>
                  <a:srgbClr val="92D050"/>
                </a:solidFill>
              </a:rPr>
              <a:t>culture</a:t>
            </a:r>
            <a:r>
              <a:rPr lang="en-US" dirty="0" smtClean="0">
                <a:solidFill>
                  <a:schemeClr val="accent2"/>
                </a:solidFill>
              </a:rPr>
              <a:t> ( could include conservation of objects of historic and cultural interest); </a:t>
            </a:r>
            <a:r>
              <a:rPr lang="en-US" dirty="0" smtClean="0">
                <a:solidFill>
                  <a:srgbClr val="92D050"/>
                </a:solidFill>
              </a:rPr>
              <a:t>training; environment</a:t>
            </a:r>
            <a:r>
              <a:rPr lang="en-US" dirty="0" smtClean="0">
                <a:solidFill>
                  <a:schemeClr val="accent2"/>
                </a:solidFill>
              </a:rPr>
              <a:t>; </a:t>
            </a:r>
            <a:r>
              <a:rPr lang="en-US" dirty="0" smtClean="0">
                <a:solidFill>
                  <a:srgbClr val="FFC000"/>
                </a:solidFill>
              </a:rPr>
              <a:t>social development; fight against drugs</a:t>
            </a:r>
            <a:r>
              <a:rPr lang="en-US" dirty="0" smtClean="0">
                <a:solidFill>
                  <a:schemeClr val="accent2"/>
                </a:solidFill>
              </a:rPr>
              <a:t>; </a:t>
            </a:r>
            <a:r>
              <a:rPr lang="en-US" dirty="0" smtClean="0">
                <a:solidFill>
                  <a:srgbClr val="92D050"/>
                </a:solidFill>
              </a:rPr>
              <a:t>tourism</a:t>
            </a:r>
            <a:r>
              <a:rPr lang="en-US" dirty="0" smtClean="0">
                <a:solidFill>
                  <a:schemeClr val="accent2"/>
                </a:solidFill>
              </a:rPr>
              <a:t>.</a:t>
            </a:r>
          </a:p>
          <a:p>
            <a:r>
              <a:rPr lang="en-US" dirty="0" smtClean="0">
                <a:solidFill>
                  <a:schemeClr val="accent2"/>
                </a:solidFill>
              </a:rPr>
              <a:t>Resources- Both sides</a:t>
            </a:r>
          </a:p>
          <a:p>
            <a:r>
              <a:rPr lang="en-US" dirty="0" smtClean="0">
                <a:solidFill>
                  <a:schemeClr val="accent2"/>
                </a:solidFill>
              </a:rPr>
              <a:t>Joint Committee- meet at least once a year, in Brussels and Macau, alternately.</a:t>
            </a:r>
          </a:p>
          <a:p>
            <a:r>
              <a:rPr lang="en-US" dirty="0" smtClean="0">
                <a:solidFill>
                  <a:schemeClr val="accent2"/>
                </a:solidFill>
              </a:rPr>
              <a:t>Duration- Five years, renew tacitly on a yearly basis </a:t>
            </a:r>
            <a:endParaRPr lang="en-US" dirty="0">
              <a:solidFill>
                <a:schemeClr val="accent2"/>
              </a:solidFill>
            </a:endParaRPr>
          </a:p>
        </p:txBody>
      </p:sp>
      <p:sp>
        <p:nvSpPr>
          <p:cNvPr id="3" name="Title 2"/>
          <p:cNvSpPr>
            <a:spLocks noGrp="1"/>
          </p:cNvSpPr>
          <p:nvPr>
            <p:ph type="title"/>
          </p:nvPr>
        </p:nvSpPr>
        <p:spPr/>
        <p:txBody>
          <a:bodyPr/>
          <a:lstStyle/>
          <a:p>
            <a:r>
              <a:rPr lang="en-US" dirty="0" smtClean="0"/>
              <a:t>Fields of cooperation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Euro-Info Centre 1992- Information and facilitation target to SME’s, in cooperation with BNU, join later by IPIM and IEEM.</a:t>
            </a:r>
          </a:p>
          <a:p>
            <a:r>
              <a:rPr lang="en-US" dirty="0" smtClean="0"/>
              <a:t>Euro link- 1990’s – Research/fact finding program for European students to understand China- based at UMAC.</a:t>
            </a:r>
          </a:p>
          <a:p>
            <a:r>
              <a:rPr lang="en-US" dirty="0" smtClean="0"/>
              <a:t>EUREKA- 1997-1998- Technological research</a:t>
            </a:r>
          </a:p>
          <a:p>
            <a:r>
              <a:rPr lang="en-US" dirty="0" smtClean="0"/>
              <a:t>ME-CATS- Tourism training- 1999-2001.</a:t>
            </a:r>
          </a:p>
          <a:p>
            <a:r>
              <a:rPr lang="en-US" dirty="0" smtClean="0"/>
              <a:t>Services development program- 1999-2001.</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Programs of cooperation- before 1999</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MES-IEEM- 1999-2001</a:t>
            </a:r>
          </a:p>
          <a:p>
            <a:r>
              <a:rPr lang="en-US" dirty="0" smtClean="0"/>
              <a:t>EU-Macau Legal Cooperation Program- initiated in 2001 and still ongoing. Currently managed by the MSAR LRIL.</a:t>
            </a:r>
          </a:p>
          <a:p>
            <a:r>
              <a:rPr lang="en-US" dirty="0" smtClean="0"/>
              <a:t>Asia-Invest Program 2001-2002. Providing support for investment projects.</a:t>
            </a:r>
          </a:p>
        </p:txBody>
      </p:sp>
      <p:sp>
        <p:nvSpPr>
          <p:cNvPr id="3" name="Title 2"/>
          <p:cNvSpPr>
            <a:spLocks noGrp="1"/>
          </p:cNvSpPr>
          <p:nvPr>
            <p:ph type="title"/>
          </p:nvPr>
        </p:nvSpPr>
        <p:spPr/>
        <p:txBody>
          <a:bodyPr>
            <a:normAutofit fontScale="90000"/>
          </a:bodyPr>
          <a:lstStyle/>
          <a:p>
            <a:r>
              <a:rPr lang="en-US" dirty="0" smtClean="0"/>
              <a:t>Cooperation programs- MSAR-EU</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MigraMacau- Migration and Asylum 2006-2008</a:t>
            </a:r>
          </a:p>
          <a:p>
            <a:r>
              <a:rPr lang="en-US" dirty="0" smtClean="0"/>
              <a:t>Training of translators at the EU interpretation services, financed by MSAR.</a:t>
            </a:r>
          </a:p>
          <a:p>
            <a:r>
              <a:rPr lang="en-US" dirty="0" smtClean="0"/>
              <a:t>EUBIP- Support to development of European Business in HK and Macau. EU-Macau-HK joint project. Consortium comprised of IPIM/IEEM/HK-European Chamber of Commerce( 2009-2012).</a:t>
            </a:r>
          </a:p>
          <a:p>
            <a:r>
              <a:rPr lang="en-US" dirty="0" smtClean="0"/>
              <a:t>EU Academic Program ( 2012-2016). Proposals under evaluation. UMAC/IEEM consortium + 1 competitor(?)</a:t>
            </a:r>
            <a:endParaRPr lang="en-US" dirty="0"/>
          </a:p>
        </p:txBody>
      </p:sp>
      <p:sp>
        <p:nvSpPr>
          <p:cNvPr id="3" name="Title 2"/>
          <p:cNvSpPr>
            <a:spLocks noGrp="1"/>
          </p:cNvSpPr>
          <p:nvPr>
            <p:ph type="title"/>
          </p:nvPr>
        </p:nvSpPr>
        <p:spPr/>
        <p:txBody>
          <a:bodyPr>
            <a:normAutofit fontScale="90000"/>
          </a:bodyPr>
          <a:lstStyle/>
          <a:p>
            <a:r>
              <a:rPr lang="en-US" dirty="0" smtClean="0"/>
              <a:t>Cooperation programs- MSAR-EU</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Several agreements and additional protocols concerning trade in textile products which is now governed by the WTO Agreement in Textiles and Clothing ( Snyder, 2009: 1024).</a:t>
            </a:r>
          </a:p>
          <a:p>
            <a:r>
              <a:rPr lang="en-US" dirty="0" smtClean="0"/>
              <a:t>EU-Macau Agreement on the Readmission of Persons Residing without  authorisation-20/4/2004. </a:t>
            </a:r>
          </a:p>
          <a:p>
            <a:r>
              <a:rPr lang="en-US" dirty="0" smtClean="0"/>
              <a:t>Visa free access to holders of MSARs passports.</a:t>
            </a:r>
            <a:endParaRPr lang="en-US" dirty="0"/>
          </a:p>
        </p:txBody>
      </p:sp>
      <p:sp>
        <p:nvSpPr>
          <p:cNvPr id="3" name="Title 2"/>
          <p:cNvSpPr>
            <a:spLocks noGrp="1"/>
          </p:cNvSpPr>
          <p:nvPr>
            <p:ph type="title"/>
          </p:nvPr>
        </p:nvSpPr>
        <p:spPr/>
        <p:txBody>
          <a:bodyPr/>
          <a:lstStyle/>
          <a:p>
            <a:r>
              <a:rPr lang="en-US" dirty="0" smtClean="0"/>
              <a:t>Other arrangements with EU</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Development of Core Curriculum of EU studies in China- 2002-2005/ CASS/IEEM</a:t>
            </a:r>
          </a:p>
          <a:p>
            <a:endParaRPr lang="en-US" dirty="0" smtClean="0"/>
          </a:p>
          <a:p>
            <a:endParaRPr lang="en-US" dirty="0" smtClean="0"/>
          </a:p>
          <a:p>
            <a:r>
              <a:rPr lang="en-US" dirty="0" smtClean="0"/>
              <a:t>Network of European Studies Centers in Asia Research Dialogue- University of Giessen/IEEM+7 (including Fudan University)</a:t>
            </a:r>
            <a:endParaRPr lang="en-US" dirty="0"/>
          </a:p>
        </p:txBody>
      </p:sp>
      <p:sp>
        <p:nvSpPr>
          <p:cNvPr id="3" name="Title 2"/>
          <p:cNvSpPr>
            <a:spLocks noGrp="1"/>
          </p:cNvSpPr>
          <p:nvPr>
            <p:ph type="title"/>
          </p:nvPr>
        </p:nvSpPr>
        <p:spPr/>
        <p:txBody>
          <a:bodyPr/>
          <a:lstStyle/>
          <a:p>
            <a:r>
              <a:rPr lang="en-US" dirty="0" smtClean="0"/>
              <a:t>Other cooperation programs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“A Long Term Policy For China-Europe Relations” [COM (1995) 279 final], where the principle of continuity in regard to relations with HK and Macau is defined and explicit reference is made to China’s agreement to no change to the EU-Macau agreement;</a:t>
            </a:r>
          </a:p>
          <a:p>
            <a:r>
              <a:rPr lang="en-US" dirty="0" smtClean="0"/>
              <a:t>“Building a Comprehensive partnership with China” [COM (1998) 181 final] </a:t>
            </a:r>
          </a:p>
          <a:p>
            <a:r>
              <a:rPr lang="en-US" dirty="0" smtClean="0"/>
              <a:t>“The European Union and Macau: beyond 2000” [COM (1999) 484 final]</a:t>
            </a:r>
          </a:p>
          <a:p>
            <a:r>
              <a:rPr lang="en-US" dirty="0" smtClean="0"/>
              <a:t>“The European Union, Hong-Kong and Macau: Possibilities for Cooperation 2007-2013” [COM (2006) 648 Final]</a:t>
            </a:r>
          </a:p>
          <a:p>
            <a:r>
              <a:rPr lang="en-US" dirty="0" smtClean="0"/>
              <a:t>“China’s EU Policy Paper”, announced 13/10/2003, where the CG of China “support and encourages” HK and Macau SARs in developing friendly relations and cooperation with the EU....</a:t>
            </a:r>
          </a:p>
        </p:txBody>
      </p:sp>
      <p:sp>
        <p:nvSpPr>
          <p:cNvPr id="3" name="Title 2"/>
          <p:cNvSpPr>
            <a:spLocks noGrp="1"/>
          </p:cNvSpPr>
          <p:nvPr>
            <p:ph type="title"/>
          </p:nvPr>
        </p:nvSpPr>
        <p:spPr/>
        <p:txBody>
          <a:bodyPr>
            <a:normAutofit fontScale="90000"/>
          </a:bodyPr>
          <a:lstStyle/>
          <a:p>
            <a:r>
              <a:rPr lang="en-US" dirty="0" smtClean="0"/>
              <a:t>EU-Macau relations in wider context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Macau’s [MSAR] autonomous participation and interactions,  at government and private level, with foreign/external actors is a reality legitimized by the Basic Law- the “Forum for Trade and Economic Cooperation between China and the Portuguese Speaking Countries”, as the most visible and high profile case.</a:t>
            </a:r>
          </a:p>
          <a:p>
            <a:r>
              <a:rPr lang="en-US" dirty="0" smtClean="0"/>
              <a:t>Interaction at level of </a:t>
            </a:r>
            <a:r>
              <a:rPr lang="en-US" dirty="0" smtClean="0"/>
              <a:t>international organizations and conferences, </a:t>
            </a:r>
            <a:r>
              <a:rPr lang="en-US" dirty="0" smtClean="0"/>
              <a:t>bilateral and </a:t>
            </a:r>
            <a:r>
              <a:rPr lang="en-US" dirty="0" smtClean="0"/>
              <a:t>multilateral </a:t>
            </a:r>
            <a:r>
              <a:rPr lang="en-US" dirty="0" smtClean="0"/>
              <a:t>treaties</a:t>
            </a:r>
            <a:r>
              <a:rPr lang="en-US" dirty="0" smtClean="0"/>
              <a:t>…</a:t>
            </a:r>
            <a:endParaRPr lang="en-US" dirty="0" smtClean="0"/>
          </a:p>
        </p:txBody>
      </p:sp>
      <p:sp>
        <p:nvSpPr>
          <p:cNvPr id="2" name="Title 1"/>
          <p:cNvSpPr>
            <a:spLocks noGrp="1"/>
          </p:cNvSpPr>
          <p:nvPr>
            <p:ph type="title"/>
          </p:nvPr>
        </p:nvSpPr>
        <p:spPr/>
        <p:txBody>
          <a:bodyPr/>
          <a:lstStyle/>
          <a:p>
            <a:r>
              <a:rPr lang="en-US" dirty="0" smtClean="0"/>
              <a:t>Why this topic</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TEC- landmark agreement, was approved at the JLG to continue after 1999.</a:t>
            </a:r>
          </a:p>
          <a:p>
            <a:r>
              <a:rPr lang="en-US" dirty="0" smtClean="0"/>
              <a:t>JCM- Has been ongoing, is a platform exchange of views, normally last one morning or afternoon, there is a joint declaration at the end.</a:t>
            </a:r>
          </a:p>
          <a:p>
            <a:r>
              <a:rPr lang="en-US" dirty="0" smtClean="0"/>
              <a:t>Official contacts at highest level- Chief executive traveling to Brussels( 3x) and EU officials, including the president of the Commission visiting Macau, more than once.</a:t>
            </a:r>
          </a:p>
          <a:p>
            <a:endParaRPr lang="en-US" dirty="0"/>
          </a:p>
        </p:txBody>
      </p:sp>
      <p:sp>
        <p:nvSpPr>
          <p:cNvPr id="3" name="Title 2"/>
          <p:cNvSpPr>
            <a:spLocks noGrp="1"/>
          </p:cNvSpPr>
          <p:nvPr>
            <p:ph type="title"/>
          </p:nvPr>
        </p:nvSpPr>
        <p:spPr/>
        <p:txBody>
          <a:bodyPr>
            <a:normAutofit fontScale="90000"/>
          </a:bodyPr>
          <a:lstStyle/>
          <a:p>
            <a:r>
              <a:rPr lang="en-US" dirty="0" smtClean="0"/>
              <a:t>EC/EU-Macau- Institutional and political developments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Macau trade and economic delegation in Brussels, since 16/11/1987, integrated in the Portuguese Embassy. In face of MSAR, EU recognized its autonomy in 18/11/99.</a:t>
            </a:r>
          </a:p>
          <a:p>
            <a:r>
              <a:rPr lang="en-US" dirty="0" smtClean="0"/>
              <a:t>EU office for HK and Macau, since 1993. Separate office for Macau was advocated by the Portuguese administration and MEP in Brussels, but dropped later.</a:t>
            </a:r>
          </a:p>
          <a:p>
            <a:r>
              <a:rPr lang="en-US" dirty="0" smtClean="0"/>
              <a:t>EU issues separate annual reports on Macau and Hong Kong.</a:t>
            </a:r>
          </a:p>
          <a:p>
            <a:r>
              <a:rPr lang="en-US" dirty="0" smtClean="0"/>
              <a:t>Report by Mario Soares to EP, 31/3/2003.  </a:t>
            </a:r>
            <a:endParaRPr lang="en-US" dirty="0"/>
          </a:p>
        </p:txBody>
      </p:sp>
      <p:sp>
        <p:nvSpPr>
          <p:cNvPr id="3" name="Title 2"/>
          <p:cNvSpPr>
            <a:spLocks noGrp="1"/>
          </p:cNvSpPr>
          <p:nvPr>
            <p:ph type="title"/>
          </p:nvPr>
        </p:nvSpPr>
        <p:spPr/>
        <p:txBody>
          <a:bodyPr>
            <a:normAutofit fontScale="90000"/>
          </a:bodyPr>
          <a:lstStyle/>
          <a:p>
            <a:r>
              <a:rPr lang="en-US" dirty="0" smtClean="0"/>
              <a:t>EC/EU and Macau- Institutional and political developments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Unilateral assessment of developments at Macau SAR. It convey EU views on Macau</a:t>
            </a:r>
          </a:p>
          <a:p>
            <a:r>
              <a:rPr lang="en-US" dirty="0" smtClean="0"/>
              <a:t>Topics: Macau’s economic and social developments;</a:t>
            </a:r>
          </a:p>
          <a:p>
            <a:r>
              <a:rPr lang="en-US" dirty="0" smtClean="0"/>
              <a:t>Reform in public administration;</a:t>
            </a:r>
          </a:p>
          <a:p>
            <a:r>
              <a:rPr lang="en-US" dirty="0" smtClean="0"/>
              <a:t>Political developments and reform;</a:t>
            </a:r>
          </a:p>
          <a:p>
            <a:r>
              <a:rPr lang="en-US" dirty="0" smtClean="0"/>
              <a:t>Fundamental rights and freedoms;</a:t>
            </a:r>
          </a:p>
          <a:p>
            <a:r>
              <a:rPr lang="en-US" dirty="0" smtClean="0"/>
              <a:t>Trade issues</a:t>
            </a:r>
          </a:p>
        </p:txBody>
      </p:sp>
      <p:sp>
        <p:nvSpPr>
          <p:cNvPr id="3" name="Title 2"/>
          <p:cNvSpPr>
            <a:spLocks noGrp="1"/>
          </p:cNvSpPr>
          <p:nvPr>
            <p:ph type="title"/>
          </p:nvPr>
        </p:nvSpPr>
        <p:spPr/>
        <p:txBody>
          <a:bodyPr/>
          <a:lstStyle/>
          <a:p>
            <a:r>
              <a:rPr lang="en-US" dirty="0" smtClean="0"/>
              <a:t>EU Annual Reports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endParaRPr lang="en-US" dirty="0" smtClean="0"/>
          </a:p>
          <a:p>
            <a:r>
              <a:rPr lang="en-US" dirty="0" smtClean="0">
                <a:solidFill>
                  <a:schemeClr val="bg2">
                    <a:lumMod val="50000"/>
                  </a:schemeClr>
                </a:solidFill>
              </a:rPr>
              <a:t>The2010 Report. General Topics= Macau-Taiwan relations; The Macau Forum; implementation of article 23 and entry denied to some HK based journalist; economic recovery;  labor shortage; economic diversification; CEPA and economic integration with the Mainland; framework cooperation with Guangdong/ Hengqin; double taxation agreements;</a:t>
            </a:r>
          </a:p>
          <a:p>
            <a:r>
              <a:rPr lang="en-US" dirty="0" smtClean="0">
                <a:solidFill>
                  <a:schemeClr val="bg2">
                    <a:lumMod val="50000"/>
                  </a:schemeClr>
                </a:solidFill>
              </a:rPr>
              <a:t> EU-Macau cooperation (environmental protection, academic and cultural exchanges, civil aviation [horizontal agreement] and taxation of savings [ savings directive/taxation of EU investors on income from savings in accordance with rules of their Member State of residence]; EUBIP; Erasmus Mundus; </a:t>
            </a:r>
            <a:r>
              <a:rPr lang="en-US" dirty="0" smtClean="0">
                <a:solidFill>
                  <a:srgbClr val="FF0000"/>
                </a:solidFill>
              </a:rPr>
              <a:t>Jean Monnet Chair and successful Conferences;</a:t>
            </a:r>
          </a:p>
          <a:p>
            <a:r>
              <a:rPr lang="en-US" dirty="0" smtClean="0">
                <a:solidFill>
                  <a:schemeClr val="bg2">
                    <a:lumMod val="50000"/>
                  </a:schemeClr>
                </a:solidFill>
              </a:rPr>
              <a:t>High level visits from both sides  </a:t>
            </a:r>
          </a:p>
          <a:p>
            <a:endParaRPr lang="en-US" dirty="0" smtClean="0"/>
          </a:p>
          <a:p>
            <a:endParaRPr lang="en-US" dirty="0"/>
          </a:p>
        </p:txBody>
      </p:sp>
      <p:sp>
        <p:nvSpPr>
          <p:cNvPr id="3" name="Title 2"/>
          <p:cNvSpPr>
            <a:spLocks noGrp="1"/>
          </p:cNvSpPr>
          <p:nvPr>
            <p:ph type="title"/>
          </p:nvPr>
        </p:nvSpPr>
        <p:spPr/>
        <p:txBody>
          <a:bodyPr/>
          <a:lstStyle/>
          <a:p>
            <a:r>
              <a:rPr lang="en-US" dirty="0" smtClean="0"/>
              <a:t>EU Report- 2010</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trade EU Macau.png"/>
          <p:cNvPicPr>
            <a:picLocks noGrp="1" noChangeAspect="1"/>
          </p:cNvPicPr>
          <p:nvPr>
            <p:ph idx="1"/>
          </p:nvPr>
        </p:nvPicPr>
        <p:blipFill>
          <a:blip r:embed="rId2"/>
          <a:srcRect t="-13525" b="-13525"/>
          <a:stretch>
            <a:fillRect/>
          </a:stretch>
        </p:blipFill>
        <p:spPr/>
      </p:pic>
      <p:sp>
        <p:nvSpPr>
          <p:cNvPr id="3" name="Title 2"/>
          <p:cNvSpPr>
            <a:spLocks noGrp="1"/>
          </p:cNvSpPr>
          <p:nvPr>
            <p:ph type="title"/>
          </p:nvPr>
        </p:nvSpPr>
        <p:spPr/>
        <p:txBody>
          <a:bodyPr/>
          <a:lstStyle/>
          <a:p>
            <a:r>
              <a:rPr lang="en-US" dirty="0" smtClean="0"/>
              <a:t>Trade relations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Balance of tradeEU.png"/>
          <p:cNvPicPr>
            <a:picLocks noGrp="1" noChangeAspect="1"/>
          </p:cNvPicPr>
          <p:nvPr>
            <p:ph idx="1"/>
          </p:nvPr>
        </p:nvPicPr>
        <p:blipFill>
          <a:blip r:embed="rId2"/>
          <a:srcRect t="-17495" b="-17495"/>
          <a:stretch>
            <a:fillRect/>
          </a:stretch>
        </p:blipFill>
        <p:spPr/>
      </p:pic>
      <p:sp>
        <p:nvSpPr>
          <p:cNvPr id="3" name="Title 2"/>
          <p:cNvSpPr>
            <a:spLocks noGrp="1"/>
          </p:cNvSpPr>
          <p:nvPr>
            <p:ph type="title"/>
          </p:nvPr>
        </p:nvSpPr>
        <p:spPr/>
        <p:txBody>
          <a:bodyPr/>
          <a:lstStyle/>
          <a:p>
            <a:r>
              <a:rPr lang="en-US" dirty="0" smtClean="0"/>
              <a:t>Balance of trade in goods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Institutional relations at very good level.</a:t>
            </a:r>
          </a:p>
          <a:p>
            <a:r>
              <a:rPr lang="en-US" dirty="0" smtClean="0"/>
              <a:t>Good communication between parties.</a:t>
            </a:r>
          </a:p>
          <a:p>
            <a:r>
              <a:rPr lang="en-US" dirty="0" smtClean="0"/>
              <a:t>Chemistry due to special cultural ties and some shared values.</a:t>
            </a:r>
          </a:p>
          <a:p>
            <a:r>
              <a:rPr lang="en-US" dirty="0" smtClean="0"/>
              <a:t>Trade relations are good, EU surplus and prospects of further growth.</a:t>
            </a:r>
          </a:p>
          <a:p>
            <a:r>
              <a:rPr lang="en-US" dirty="0" smtClean="0"/>
              <a:t>EU direct investment in Macau still solid and strong in public utilities. However, lost relative importance/ no access to the core of gaming industry, thou there are opportunities in gaming related supporting business and environment.</a:t>
            </a:r>
          </a:p>
          <a:p>
            <a:endParaRPr lang="en-US" dirty="0" smtClean="0"/>
          </a:p>
          <a:p>
            <a:endParaRPr lang="en-US" dirty="0"/>
          </a:p>
        </p:txBody>
      </p:sp>
      <p:sp>
        <p:nvSpPr>
          <p:cNvPr id="3" name="Title 2"/>
          <p:cNvSpPr>
            <a:spLocks noGrp="1"/>
          </p:cNvSpPr>
          <p:nvPr>
            <p:ph type="title"/>
          </p:nvPr>
        </p:nvSpPr>
        <p:spPr/>
        <p:txBody>
          <a:bodyPr/>
          <a:lstStyle/>
          <a:p>
            <a:r>
              <a:rPr lang="en-US" dirty="0" smtClean="0"/>
              <a:t>Assessing EU Macau relations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Cultural relations have good base to develop cooperation, mostly on member state level. Portugal, France, are strongest. This is not a clear EU level competence.</a:t>
            </a:r>
          </a:p>
          <a:p>
            <a:r>
              <a:rPr lang="en-US" dirty="0" smtClean="0"/>
              <a:t>Cooperation on education is another area. Macau could play a role as springboard for local and Chinese students to further studies in Europe. But Macau must take initiative and work towards building cooperative frameworks with EU higher education institutions.</a:t>
            </a:r>
            <a:endParaRPr lang="en-US" dirty="0"/>
          </a:p>
        </p:txBody>
      </p:sp>
      <p:sp>
        <p:nvSpPr>
          <p:cNvPr id="3" name="Title 2"/>
          <p:cNvSpPr>
            <a:spLocks noGrp="1"/>
          </p:cNvSpPr>
          <p:nvPr>
            <p:ph type="title"/>
          </p:nvPr>
        </p:nvSpPr>
        <p:spPr/>
        <p:txBody>
          <a:bodyPr/>
          <a:lstStyle/>
          <a:p>
            <a:r>
              <a:rPr lang="en-US" dirty="0" smtClean="0"/>
              <a:t>Assessing EU Macau relations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Macau-EU relations are almost limited to official relations.</a:t>
            </a:r>
          </a:p>
          <a:p>
            <a:r>
              <a:rPr lang="en-US" dirty="0" smtClean="0"/>
              <a:t>People-to-people is very limited and NGO’s have practically no role at all. </a:t>
            </a:r>
          </a:p>
          <a:p>
            <a:r>
              <a:rPr lang="en-US" dirty="0" smtClean="0"/>
              <a:t>The same could be said of businesses. European Chambers in Macau could help improve this void.</a:t>
            </a:r>
          </a:p>
          <a:p>
            <a:r>
              <a:rPr lang="en-US" dirty="0" smtClean="0"/>
              <a:t>There are substantial differences to EU-HK relations based on economic and trade interest, with strong business networks. </a:t>
            </a:r>
            <a:endParaRPr lang="en-US" dirty="0"/>
          </a:p>
        </p:txBody>
      </p:sp>
      <p:sp>
        <p:nvSpPr>
          <p:cNvPr id="3" name="Title 2"/>
          <p:cNvSpPr>
            <a:spLocks noGrp="1"/>
          </p:cNvSpPr>
          <p:nvPr>
            <p:ph type="title"/>
          </p:nvPr>
        </p:nvSpPr>
        <p:spPr/>
        <p:txBody>
          <a:bodyPr/>
          <a:lstStyle/>
          <a:p>
            <a:r>
              <a:rPr lang="en-US" dirty="0" smtClean="0"/>
              <a:t>Assessing EU Macau relations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Macau</a:t>
            </a:r>
            <a:r>
              <a:rPr lang="en-US" dirty="0" smtClean="0"/>
              <a:t>’s external dimension </a:t>
            </a:r>
            <a:r>
              <a:rPr lang="en-US" dirty="0" smtClean="0"/>
              <a:t>founded on the Basic Law and allow for ample room of interaction with other actors at the international level.</a:t>
            </a:r>
          </a:p>
          <a:p>
            <a:r>
              <a:rPr lang="en-US" dirty="0" smtClean="0"/>
              <a:t>There are 2 principles: unity and specialization derived from autonomy.</a:t>
            </a:r>
          </a:p>
          <a:p>
            <a:r>
              <a:rPr lang="en-US" dirty="0" smtClean="0"/>
              <a:t> Those 2 principles can lead to some tensions, because there are ambiguities, but also create opportunities.</a:t>
            </a:r>
          </a:p>
        </p:txBody>
      </p:sp>
      <p:sp>
        <p:nvSpPr>
          <p:cNvPr id="3" name="Title 2"/>
          <p:cNvSpPr>
            <a:spLocks noGrp="1"/>
          </p:cNvSpPr>
          <p:nvPr>
            <p:ph type="title"/>
          </p:nvPr>
        </p:nvSpPr>
        <p:spPr/>
        <p:txBody>
          <a:bodyPr/>
          <a:lstStyle/>
          <a:p>
            <a:r>
              <a:rPr lang="en-US" smtClean="0"/>
              <a:t>Conclusions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Is intellectually challenging and should be subject to further research, due to a certain degree of ambiguity.</a:t>
            </a:r>
          </a:p>
          <a:p>
            <a:pPr>
              <a:buNone/>
            </a:pPr>
            <a:endParaRPr lang="en-US" dirty="0" smtClean="0"/>
          </a:p>
          <a:p>
            <a:endParaRPr lang="en-US" dirty="0"/>
          </a:p>
        </p:txBody>
      </p:sp>
      <p:sp>
        <p:nvSpPr>
          <p:cNvPr id="2" name="Title 1"/>
          <p:cNvSpPr>
            <a:spLocks noGrp="1"/>
          </p:cNvSpPr>
          <p:nvPr>
            <p:ph type="title"/>
          </p:nvPr>
        </p:nvSpPr>
        <p:spPr/>
        <p:txBody>
          <a:bodyPr/>
          <a:lstStyle/>
          <a:p>
            <a:r>
              <a:rPr lang="en-US" dirty="0" smtClean="0"/>
              <a:t>Why this topic</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external dimension, if well implemented and managed, is a </a:t>
            </a:r>
            <a:r>
              <a:rPr lang="en-US" dirty="0" smtClean="0"/>
              <a:t>very important factor for the success of the MSAR and the internationalization of Macau</a:t>
            </a:r>
          </a:p>
          <a:p>
            <a:r>
              <a:rPr lang="en-US" dirty="0" smtClean="0"/>
              <a:t>It could also be important as an element of </a:t>
            </a:r>
            <a:r>
              <a:rPr lang="en-US" dirty="0" smtClean="0"/>
              <a:t>Chinese soft power.</a:t>
            </a:r>
          </a:p>
          <a:p>
            <a:r>
              <a:rPr lang="en-US" dirty="0" smtClean="0"/>
              <a:t>Success depends on opportunities and capabilities</a:t>
            </a:r>
          </a:p>
          <a:p>
            <a:r>
              <a:rPr lang="en-US" dirty="0" smtClean="0"/>
              <a:t>Eventually, Macau must pay more attention to opportunities and improve capability</a:t>
            </a:r>
            <a:endParaRPr lang="en-US" dirty="0" smtClean="0"/>
          </a:p>
          <a:p>
            <a:endParaRPr lang="en-US" dirty="0"/>
          </a:p>
        </p:txBody>
      </p:sp>
      <p:sp>
        <p:nvSpPr>
          <p:cNvPr id="3" name="Title 2"/>
          <p:cNvSpPr>
            <a:spLocks noGrp="1"/>
          </p:cNvSpPr>
          <p:nvPr>
            <p:ph type="title"/>
          </p:nvPr>
        </p:nvSpPr>
        <p:spPr/>
        <p:txBody>
          <a:bodyPr/>
          <a:lstStyle/>
          <a:p>
            <a:r>
              <a:rPr lang="en-US" smtClean="0"/>
              <a:t>Conclusions</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515281" y="2799478"/>
            <a:ext cx="6138570" cy="400110"/>
          </a:xfrm>
          <a:prstGeom prst="rect">
            <a:avLst/>
          </a:prstGeom>
          <a:noFill/>
        </p:spPr>
        <p:txBody>
          <a:bodyPr wrap="none" rtlCol="0">
            <a:spAutoFit/>
          </a:bodyPr>
          <a:lstStyle/>
          <a:p>
            <a:r>
              <a:rPr lang="en-US" sz="2000" b="1" dirty="0" smtClean="0">
                <a:solidFill>
                  <a:schemeClr val="accent3"/>
                </a:solidFill>
              </a:rPr>
              <a:t>THANK YOU VERY MUCH FOR YOUR ATTENTION</a:t>
            </a:r>
            <a:endParaRPr lang="en-US" sz="2000" b="1" dirty="0">
              <a:solidFill>
                <a:schemeClr val="accent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35000" y="742950"/>
            <a:ext cx="7874000" cy="5372100"/>
          </a:xfrm>
          <a:prstGeom prst="rect">
            <a:avLst/>
          </a:prstGeom>
        </p:spPr>
      </p:pic>
      <p:sp>
        <p:nvSpPr>
          <p:cNvPr id="5" name="Rectangle 4"/>
          <p:cNvSpPr/>
          <p:nvPr/>
        </p:nvSpPr>
        <p:spPr>
          <a:xfrm>
            <a:off x="1773700" y="4813991"/>
            <a:ext cx="5084300" cy="923330"/>
          </a:xfrm>
          <a:prstGeom prst="rect">
            <a:avLst/>
          </a:prstGeom>
        </p:spPr>
        <p:txBody>
          <a:bodyPr wrap="square">
            <a:spAutoFit/>
          </a:bodyPr>
          <a:lstStyle/>
          <a:p>
            <a:r>
              <a:rPr lang="en-US" dirty="0">
                <a:solidFill>
                  <a:schemeClr val="tx2">
                    <a:lumMod val="10000"/>
                    <a:lumOff val="90000"/>
                  </a:schemeClr>
                </a:solidFill>
              </a:rPr>
              <a:t>BELGIUM-BRUSSELS-CHINA-MACAO-FERNANDO CHUI SAI ON-VISIT10 January 2012 / 16:27</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nSpc>
                <a:spcPct val="150000"/>
              </a:lnSpc>
            </a:pPr>
            <a:r>
              <a:rPr lang="en-US" b="1" dirty="0" smtClean="0"/>
              <a:t>‘Actorness’ is hereby defined as the “ability to function actively and deliberately in relations to other actors in the international system” ( G. Sjostedt,1977: 15) . </a:t>
            </a:r>
          </a:p>
          <a:p>
            <a:pPr>
              <a:lnSpc>
                <a:spcPct val="150000"/>
              </a:lnSpc>
            </a:pPr>
            <a:r>
              <a:rPr lang="en-US" b="1" dirty="0" smtClean="0"/>
              <a:t>Underlining assumption is non-realist, not only states are actors</a:t>
            </a:r>
          </a:p>
          <a:p>
            <a:pPr>
              <a:lnSpc>
                <a:spcPct val="150000"/>
              </a:lnSpc>
              <a:buNone/>
            </a:pPr>
            <a:endParaRPr lang="en-US" b="1" dirty="0" smtClean="0"/>
          </a:p>
          <a:p>
            <a:pPr>
              <a:lnSpc>
                <a:spcPct val="150000"/>
              </a:lnSpc>
              <a:buNone/>
            </a:pPr>
            <a:r>
              <a:rPr lang="en-US" b="1" dirty="0" smtClean="0"/>
              <a:t> </a:t>
            </a:r>
            <a:endParaRPr lang="en-US" b="1" dirty="0"/>
          </a:p>
        </p:txBody>
      </p:sp>
      <p:sp>
        <p:nvSpPr>
          <p:cNvPr id="2" name="Title 1"/>
          <p:cNvSpPr>
            <a:spLocks noGrp="1"/>
          </p:cNvSpPr>
          <p:nvPr>
            <p:ph type="title"/>
          </p:nvPr>
        </p:nvSpPr>
        <p:spPr/>
        <p:txBody>
          <a:bodyPr/>
          <a:lstStyle/>
          <a:p>
            <a:r>
              <a:rPr lang="en-US" dirty="0" smtClean="0"/>
              <a:t>Actorness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“Multiple channels connect societies...” (Keohane and Nye,2001: 21)</a:t>
            </a:r>
          </a:p>
          <a:p>
            <a:r>
              <a:rPr lang="en-US" dirty="0" smtClean="0"/>
              <a:t>“Constructivist theorizing tries to show how the social structure of a system makes action possible by constituting actors with certain identities and interest, and material capabilities with certain meanings” ( Wendt, 1995:76) </a:t>
            </a:r>
            <a:endParaRPr lang="en-US" dirty="0"/>
          </a:p>
        </p:txBody>
      </p:sp>
      <p:sp>
        <p:nvSpPr>
          <p:cNvPr id="3" name="Title 2"/>
          <p:cNvSpPr>
            <a:spLocks noGrp="1"/>
          </p:cNvSpPr>
          <p:nvPr>
            <p:ph type="title"/>
          </p:nvPr>
        </p:nvSpPr>
        <p:spPr/>
        <p:txBody>
          <a:bodyPr/>
          <a:lstStyle/>
          <a:p>
            <a:r>
              <a:rPr lang="en-US" dirty="0" smtClean="0"/>
              <a:t>Theoretical contributions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external dimension of Macau. 6 stages: 1557-1640- Golden age- prosperous city state in active interaction within Asia and beyond... </a:t>
            </a:r>
          </a:p>
          <a:p>
            <a:r>
              <a:rPr lang="en-US" dirty="0" smtClean="0"/>
              <a:t>1640-1841- Survival selective engagement to find alternatives to lost markets, diplomacy/ hub of European presence with the Canton Trading System...</a:t>
            </a:r>
          </a:p>
          <a:p>
            <a:r>
              <a:rPr lang="en-US" dirty="0" smtClean="0"/>
              <a:t>1846-1950’s- Free port, rentier economy, colonial status, Sino-Portuguese disputes...</a:t>
            </a:r>
          </a:p>
        </p:txBody>
      </p:sp>
      <p:sp>
        <p:nvSpPr>
          <p:cNvPr id="3" name="Title 2"/>
          <p:cNvSpPr>
            <a:spLocks noGrp="1"/>
          </p:cNvSpPr>
          <p:nvPr>
            <p:ph type="title"/>
          </p:nvPr>
        </p:nvSpPr>
        <p:spPr/>
        <p:txBody>
          <a:bodyPr>
            <a:normAutofit fontScale="90000"/>
          </a:bodyPr>
          <a:lstStyle/>
          <a:p>
            <a:r>
              <a:rPr lang="en-US" dirty="0" smtClean="0"/>
              <a:t>Macau’s interaction with the world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1960’s-1970’s- Export economy ( continued into the early 90’s) , high growth( Trade with Africa until 1974)... Declaration by China 1972 at UN, of Macau and HK as  internal affairs of China.</a:t>
            </a:r>
          </a:p>
          <a:p>
            <a:r>
              <a:rPr lang="en-US" dirty="0" smtClean="0"/>
              <a:t>1976-1999- Political developments, renew autonomy, transition period, narrative of differentiation (TCA with EC-1992)...</a:t>
            </a:r>
          </a:p>
          <a:p>
            <a:r>
              <a:rPr lang="en-US" dirty="0" smtClean="0"/>
              <a:t>MSAR- 1999- to present- Platform role, Para-diplomacy, multi-layered diplomacy, etc.  </a:t>
            </a:r>
            <a:endParaRPr lang="en-US" dirty="0"/>
          </a:p>
        </p:txBody>
      </p:sp>
      <p:sp>
        <p:nvSpPr>
          <p:cNvPr id="3" name="Title 2"/>
          <p:cNvSpPr>
            <a:spLocks noGrp="1"/>
          </p:cNvSpPr>
          <p:nvPr>
            <p:ph type="title"/>
          </p:nvPr>
        </p:nvSpPr>
        <p:spPr/>
        <p:txBody>
          <a:bodyPr>
            <a:normAutofit fontScale="90000"/>
          </a:bodyPr>
          <a:lstStyle/>
          <a:p>
            <a:r>
              <a:rPr lang="en-US" dirty="0" smtClean="0"/>
              <a:t>Macau’s interaction with the world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Verve.thmx</Template>
  <TotalTime>817</TotalTime>
  <Words>2693</Words>
  <Application>Microsoft Macintosh PowerPoint</Application>
  <PresentationFormat>On-screen Show (4:3)</PresentationFormat>
  <Paragraphs>173</Paragraphs>
  <Slides>41</Slides>
  <Notes>1</Notes>
  <HiddenSlides>0</HiddenSlides>
  <MMClips>0</MMClips>
  <ScaleCrop>false</ScaleCrop>
  <HeadingPairs>
    <vt:vector size="4" baseType="variant">
      <vt:variant>
        <vt:lpstr>Design Template</vt:lpstr>
      </vt:variant>
      <vt:variant>
        <vt:i4>1</vt:i4>
      </vt:variant>
      <vt:variant>
        <vt:lpstr>Slide Titles</vt:lpstr>
      </vt:variant>
      <vt:variant>
        <vt:i4>41</vt:i4>
      </vt:variant>
    </vt:vector>
  </HeadingPairs>
  <TitlesOfParts>
    <vt:vector size="42" baseType="lpstr">
      <vt:lpstr>Concourse</vt:lpstr>
      <vt:lpstr>JEAN MONNET SEMINAR  MACAU ACTORNESS IN EXTERNAL RELATIONS THE CASE OF MACAU-EU DIALOGUE BY JOSÉ SALES MARQUES UMAC, 27/2/2012 </vt:lpstr>
      <vt:lpstr>Chapters</vt:lpstr>
      <vt:lpstr>Why this topic</vt:lpstr>
      <vt:lpstr>Why this topic</vt:lpstr>
      <vt:lpstr>Slide 5</vt:lpstr>
      <vt:lpstr>Actorness</vt:lpstr>
      <vt:lpstr>Theoretical contributions</vt:lpstr>
      <vt:lpstr>Macau’s interaction with the world</vt:lpstr>
      <vt:lpstr>Macau’s interaction with the world</vt:lpstr>
      <vt:lpstr>Autonomy and its limits</vt:lpstr>
      <vt:lpstr>Autonomy and its limits in external relations</vt:lpstr>
      <vt:lpstr>External relations and the Basic Law</vt:lpstr>
      <vt:lpstr>Article 136</vt:lpstr>
      <vt:lpstr>Comments ( Pereira, 2001)</vt:lpstr>
      <vt:lpstr>Comments ( Pereira, 2001)</vt:lpstr>
      <vt:lpstr>The four-tier structure of Macau’s (HK) external affairs (Marques, 2008, based on Neves, 2001)</vt:lpstr>
      <vt:lpstr>What brings Macau which is new? (GIS-MSAR, 2011)</vt:lpstr>
      <vt:lpstr>Macau and the World</vt:lpstr>
      <vt:lpstr>Macau and the World</vt:lpstr>
      <vt:lpstr>Macau-EU relations Background</vt:lpstr>
      <vt:lpstr>The Politics of identity</vt:lpstr>
      <vt:lpstr>The Trade and Economic Cooperation Agreement</vt:lpstr>
      <vt:lpstr>Fields of cooperation</vt:lpstr>
      <vt:lpstr>Programs of cooperation- before 1999</vt:lpstr>
      <vt:lpstr>Cooperation programs- MSAR-EU</vt:lpstr>
      <vt:lpstr>Cooperation programs- MSAR-EU</vt:lpstr>
      <vt:lpstr>Other arrangements with EU</vt:lpstr>
      <vt:lpstr>Other cooperation programs</vt:lpstr>
      <vt:lpstr>EU-Macau relations in wider context</vt:lpstr>
      <vt:lpstr>EC/EU-Macau- Institutional and political developments </vt:lpstr>
      <vt:lpstr>EC/EU and Macau- Institutional and political developments</vt:lpstr>
      <vt:lpstr>EU Annual Reports</vt:lpstr>
      <vt:lpstr>EU Report- 2010</vt:lpstr>
      <vt:lpstr>Trade relations</vt:lpstr>
      <vt:lpstr>Balance of trade in goods</vt:lpstr>
      <vt:lpstr>Assessing EU Macau relations</vt:lpstr>
      <vt:lpstr>Assessing EU Macau relations</vt:lpstr>
      <vt:lpstr>Assessing EU Macau relations</vt:lpstr>
      <vt:lpstr>Conclusions</vt:lpstr>
      <vt:lpstr>Conclusions</vt:lpstr>
      <vt:lpstr>Slide 41</vt:lpstr>
    </vt:vector>
  </TitlesOfParts>
  <Company>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IDENTITY OF MACAU AS AN EXTERNAL ACTOR By  J.S.MARQUES</dc:title>
  <dc:creator>iMac</dc:creator>
  <cp:lastModifiedBy>iMac</cp:lastModifiedBy>
  <cp:revision>20</cp:revision>
  <dcterms:created xsi:type="dcterms:W3CDTF">2012-02-27T08:31:39Z</dcterms:created>
  <dcterms:modified xsi:type="dcterms:W3CDTF">2012-02-27T09:14:54Z</dcterms:modified>
</cp:coreProperties>
</file>